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0"/>
  </p:notesMasterIdLst>
  <p:sldIdLst>
    <p:sldId id="371" r:id="rId2"/>
    <p:sldId id="299" r:id="rId3"/>
    <p:sldId id="300" r:id="rId4"/>
    <p:sldId id="520" r:id="rId5"/>
    <p:sldId id="372" r:id="rId6"/>
    <p:sldId id="411" r:id="rId7"/>
    <p:sldId id="412" r:id="rId8"/>
    <p:sldId id="413" r:id="rId9"/>
    <p:sldId id="414" r:id="rId10"/>
    <p:sldId id="415" r:id="rId11"/>
    <p:sldId id="416" r:id="rId12"/>
    <p:sldId id="417" r:id="rId13"/>
    <p:sldId id="418" r:id="rId14"/>
    <p:sldId id="419" r:id="rId15"/>
    <p:sldId id="420" r:id="rId16"/>
    <p:sldId id="422" r:id="rId17"/>
    <p:sldId id="509" r:id="rId18"/>
    <p:sldId id="468" r:id="rId19"/>
    <p:sldId id="457" r:id="rId20"/>
    <p:sldId id="469" r:id="rId21"/>
    <p:sldId id="460" r:id="rId22"/>
    <p:sldId id="470" r:id="rId23"/>
    <p:sldId id="459" r:id="rId24"/>
    <p:sldId id="471" r:id="rId25"/>
    <p:sldId id="462" r:id="rId26"/>
    <p:sldId id="473" r:id="rId27"/>
    <p:sldId id="437" r:id="rId28"/>
    <p:sldId id="475" r:id="rId29"/>
    <p:sldId id="476" r:id="rId30"/>
    <p:sldId id="495" r:id="rId31"/>
    <p:sldId id="477" r:id="rId32"/>
    <p:sldId id="478" r:id="rId33"/>
    <p:sldId id="479" r:id="rId34"/>
    <p:sldId id="480" r:id="rId35"/>
    <p:sldId id="481" r:id="rId36"/>
    <p:sldId id="482" r:id="rId37"/>
    <p:sldId id="483" r:id="rId38"/>
    <p:sldId id="488" r:id="rId39"/>
    <p:sldId id="484" r:id="rId40"/>
    <p:sldId id="485" r:id="rId41"/>
    <p:sldId id="486" r:id="rId42"/>
    <p:sldId id="489" r:id="rId43"/>
    <p:sldId id="438" r:id="rId44"/>
    <p:sldId id="465" r:id="rId45"/>
    <p:sldId id="490" r:id="rId46"/>
    <p:sldId id="491" r:id="rId47"/>
    <p:sldId id="492" r:id="rId48"/>
    <p:sldId id="493" r:id="rId49"/>
    <p:sldId id="474" r:id="rId50"/>
    <p:sldId id="501" r:id="rId51"/>
    <p:sldId id="502" r:id="rId52"/>
    <p:sldId id="505" r:id="rId53"/>
    <p:sldId id="506" r:id="rId54"/>
    <p:sldId id="507" r:id="rId55"/>
    <p:sldId id="508" r:id="rId56"/>
    <p:sldId id="274" r:id="rId57"/>
    <p:sldId id="298" r:id="rId58"/>
    <p:sldId id="400" r:id="rId5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ED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780" y="6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7FE8EF-7E1D-4CC2-BD9F-B1936C0AC818}" type="datetimeFigureOut">
              <a:rPr lang="en-US" smtClean="0"/>
              <a:pPr/>
              <a:t>9/30/2024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068796-915B-4F4F-972A-93A5DBC278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147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068796-915B-4F4F-972A-93A5DBC2787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184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1" y="0"/>
            <a:ext cx="12191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355848"/>
            <a:ext cx="107696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828800"/>
            <a:ext cx="107696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E976-8075-4937-B12C-3CC32E54B430}" type="datetimeFigureOut">
              <a:rPr lang="en-US" smtClean="0"/>
              <a:pPr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12192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E976-8075-4937-B12C-3CC32E54B430}" type="datetimeFigureOut">
              <a:rPr lang="en-US" smtClean="0"/>
              <a:pPr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8798560" y="0"/>
            <a:ext cx="6096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 bwMode="ltGray">
          <a:xfrm>
            <a:off x="8863584" y="0"/>
            <a:ext cx="33528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274641"/>
            <a:ext cx="25400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1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E976-8075-4937-B12C-3CC32E54B430}" type="datetimeFigureOut">
              <a:rPr lang="en-US" smtClean="0"/>
              <a:pPr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20796" y="6377460"/>
            <a:ext cx="51152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5448"/>
            <a:ext cx="10972800" cy="125272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E976-8075-4937-B12C-3CC32E54B430}" type="datetimeFigureOut">
              <a:rPr lang="en-US" smtClean="0"/>
              <a:pPr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12192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12192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9744" y="118872"/>
            <a:ext cx="10684256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7552" y="1828800"/>
            <a:ext cx="10696448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E976-8075-4937-B12C-3CC32E54B430}" type="datetimeFigureOut">
              <a:rPr lang="en-US" smtClean="0"/>
              <a:pPr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73936"/>
            <a:ext cx="53848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73936"/>
            <a:ext cx="53848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E976-8075-4937-B12C-3CC32E54B430}" type="datetimeFigureOut">
              <a:rPr lang="en-US" smtClean="0"/>
              <a:pPr/>
              <a:t>9/30/2024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98988"/>
            <a:ext cx="5386917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49512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698988"/>
            <a:ext cx="5389033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449512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E976-8075-4937-B12C-3CC32E54B430}" type="datetimeFigureOut">
              <a:rPr lang="en-US" smtClean="0"/>
              <a:pPr/>
              <a:t>9/30/2024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E976-8075-4937-B12C-3CC32E54B430}" type="datetimeFigureOut">
              <a:rPr lang="en-US" smtClean="0"/>
              <a:pPr/>
              <a:t>9/30/2024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E976-8075-4937-B12C-3CC32E54B430}" type="datetimeFigureOut">
              <a:rPr lang="en-US" smtClean="0"/>
              <a:pPr/>
              <a:t>9/30/2024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784" y="152400"/>
            <a:ext cx="3364992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5837" y="1743134"/>
            <a:ext cx="7894188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784" y="1730018"/>
            <a:ext cx="329184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E976-8075-4937-B12C-3CC32E54B430}" type="datetimeFigureOut">
              <a:rPr lang="en-US" smtClean="0"/>
              <a:pPr/>
              <a:t>9/30/2024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3807649" y="0"/>
            <a:ext cx="6096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 bwMode="invGray">
          <a:xfrm>
            <a:off x="3807649" y="0"/>
            <a:ext cx="6096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5448"/>
            <a:ext cx="3366867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71741" y="1484808"/>
            <a:ext cx="8329863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728216"/>
            <a:ext cx="329184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19456" y="1170432"/>
            <a:ext cx="3364992" cy="201168"/>
          </a:xfrm>
        </p:spPr>
        <p:txBody>
          <a:bodyPr/>
          <a:lstStyle/>
          <a:p>
            <a:fld id="{8A57E976-8075-4937-B12C-3CC32E54B430}" type="datetimeFigureOut">
              <a:rPr lang="en-US" smtClean="0"/>
              <a:pPr/>
              <a:t>9/30/2024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807649" y="0"/>
            <a:ext cx="6096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 bwMode="invGray">
          <a:xfrm>
            <a:off x="3807649" y="0"/>
            <a:ext cx="6096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47744" y="1170432"/>
            <a:ext cx="6925056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119104" y="1170432"/>
            <a:ext cx="978485" cy="201168"/>
          </a:xfrm>
        </p:spPr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12192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7" name="Rectangle 6"/>
          <p:cNvSpPr/>
          <p:nvPr/>
        </p:nvSpPr>
        <p:spPr bwMode="ltGray">
          <a:xfrm>
            <a:off x="1" y="1"/>
            <a:ext cx="12191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75192"/>
            <a:ext cx="109728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476999"/>
            <a:ext cx="28448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8A57E976-8075-4937-B12C-3CC32E54B430}" type="datetimeFigureOut">
              <a:rPr lang="en-US" smtClean="0"/>
              <a:pPr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20796" y="6476999"/>
            <a:ext cx="7343625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39195" y="6476999"/>
            <a:ext cx="978485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COMP 3100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Week 6 - Monday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0AE00-B1C1-4321-B494-C099C9867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Interaction design 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5D8603-7712-46E4-A9EB-901E513099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Before coding the UX, models are incredibly helpful to plan out how it looks and behaves</a:t>
            </a:r>
          </a:p>
          <a:p>
            <a:r>
              <a:rPr lang="en-US" b="1" dirty="0"/>
              <a:t>Static interaction design models</a:t>
            </a:r>
            <a:r>
              <a:rPr lang="en-US" dirty="0"/>
              <a:t> show the audio and visual parts of the product that don't change during execution</a:t>
            </a:r>
          </a:p>
          <a:p>
            <a:r>
              <a:rPr lang="en-US" b="1" dirty="0"/>
              <a:t>Dynamic interaction design models</a:t>
            </a:r>
            <a:r>
              <a:rPr lang="en-US" dirty="0"/>
              <a:t> show behavior during execution</a:t>
            </a:r>
          </a:p>
          <a:p>
            <a:r>
              <a:rPr lang="en-US" dirty="0"/>
              <a:t>Both are useful</a:t>
            </a:r>
          </a:p>
        </p:txBody>
      </p:sp>
    </p:spTree>
    <p:extLst>
      <p:ext uri="{BB962C8B-B14F-4D97-AF65-F5344CB8AC3E}">
        <p14:creationId xmlns:p14="http://schemas.microsoft.com/office/powerpoint/2010/main" val="3652896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74A5A03-14DE-485B-A64A-71B3B84763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2209800"/>
            <a:ext cx="6096164" cy="39613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5D22090-71CF-44F1-8DF2-D05537C98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case diagrams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DEC4C7-FFB1-4107-84DC-725A8E3A60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75192"/>
            <a:ext cx="5257800" cy="462560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 </a:t>
            </a:r>
            <a:r>
              <a:rPr lang="en-US" b="1" dirty="0"/>
              <a:t>use case</a:t>
            </a:r>
            <a:r>
              <a:rPr lang="en-US" dirty="0"/>
              <a:t> is an interaction between a product and its environment</a:t>
            </a:r>
          </a:p>
          <a:p>
            <a:r>
              <a:rPr lang="en-US" dirty="0"/>
              <a:t>An </a:t>
            </a:r>
            <a:r>
              <a:rPr lang="en-US" b="1" dirty="0"/>
              <a:t>actor</a:t>
            </a:r>
            <a:r>
              <a:rPr lang="en-US" dirty="0"/>
              <a:t> is an agent that interacts with a product</a:t>
            </a:r>
          </a:p>
          <a:p>
            <a:r>
              <a:rPr lang="en-US" b="1" dirty="0"/>
              <a:t>Use case diagrams</a:t>
            </a:r>
            <a:r>
              <a:rPr lang="en-US" dirty="0"/>
              <a:t> (which we've seen before) are static interaction design models that represent the actors that interact with use cases</a:t>
            </a:r>
          </a:p>
        </p:txBody>
      </p:sp>
    </p:spTree>
    <p:extLst>
      <p:ext uri="{BB962C8B-B14F-4D97-AF65-F5344CB8AC3E}">
        <p14:creationId xmlns:p14="http://schemas.microsoft.com/office/powerpoint/2010/main" val="1027240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D286C-519F-4FF9-A8F0-AF57BD8E8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Layout diagrams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7F847-35EB-46E3-9AF4-008DCD293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75192"/>
            <a:ext cx="4800600" cy="4625609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Screen layout diagrams</a:t>
            </a:r>
            <a:r>
              <a:rPr lang="en-US" dirty="0"/>
              <a:t> and </a:t>
            </a:r>
            <a:r>
              <a:rPr lang="en-US" b="1" dirty="0"/>
              <a:t>page layout diagrams</a:t>
            </a:r>
            <a:r>
              <a:rPr lang="en-US" dirty="0"/>
              <a:t> are drawings of a product's visual display</a:t>
            </a:r>
          </a:p>
          <a:p>
            <a:r>
              <a:rPr lang="en-US" dirty="0"/>
              <a:t>A </a:t>
            </a:r>
            <a:r>
              <a:rPr lang="en-US" b="1" dirty="0"/>
              <a:t>wireframe</a:t>
            </a:r>
            <a:r>
              <a:rPr lang="en-US" dirty="0"/>
              <a:t> is a low-fidelity version that gives a rough layout without a lot of detail</a:t>
            </a:r>
          </a:p>
          <a:p>
            <a:r>
              <a:rPr lang="en-US" dirty="0"/>
              <a:t>It's good to start with a wireframe and refine it with more detail later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B757E9-2191-4282-B458-5DE82E12A3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2278132"/>
            <a:ext cx="6477000" cy="361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567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DAC2E-415E-4277-8C34-A49C39EE9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case descriptions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F7D9E1-99DD-4A23-9498-6607CA813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823" y="1775192"/>
            <a:ext cx="4254377" cy="4625609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A use case diagram shows which actors interact with use cases</a:t>
            </a:r>
          </a:p>
          <a:p>
            <a:r>
              <a:rPr lang="en-US" dirty="0"/>
              <a:t>However, it doesn't explain what they </a:t>
            </a:r>
            <a:r>
              <a:rPr lang="en-US" i="1" dirty="0"/>
              <a:t>do</a:t>
            </a:r>
          </a:p>
          <a:p>
            <a:r>
              <a:rPr lang="en-US" dirty="0"/>
              <a:t>A </a:t>
            </a:r>
            <a:r>
              <a:rPr lang="en-US" b="1" dirty="0"/>
              <a:t>use case description</a:t>
            </a:r>
            <a:r>
              <a:rPr lang="en-US" dirty="0"/>
              <a:t> is formatted text that explains the actions that an actor makes</a:t>
            </a:r>
          </a:p>
          <a:p>
            <a:r>
              <a:rPr lang="en-US" dirty="0"/>
              <a:t>The use case description is a dynamic interaction design model</a:t>
            </a:r>
          </a:p>
          <a:p>
            <a:r>
              <a:rPr lang="en-US" dirty="0"/>
              <a:t>Example template: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9A25863-B819-42AF-B6C0-3A93AEC9EF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8042217"/>
              </p:ext>
            </p:extLst>
          </p:nvPr>
        </p:nvGraphicFramePr>
        <p:xfrm>
          <a:off x="4737223" y="1905000"/>
          <a:ext cx="6997577" cy="41529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044577">
                  <a:extLst>
                    <a:ext uri="{9D8B030D-6E8A-4147-A177-3AD203B41FA5}">
                      <a16:colId xmlns:a16="http://schemas.microsoft.com/office/drawing/2014/main" val="276296236"/>
                    </a:ext>
                  </a:extLst>
                </a:gridCol>
                <a:gridCol w="4953000">
                  <a:extLst>
                    <a:ext uri="{9D8B030D-6E8A-4147-A177-3AD203B41FA5}">
                      <a16:colId xmlns:a16="http://schemas.microsoft.com/office/drawing/2014/main" val="669503009"/>
                    </a:ext>
                  </a:extLst>
                </a:gridCol>
              </a:tblGrid>
              <a:tr h="398327"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Use Case Name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 identify the use case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511724493"/>
                  </a:ext>
                </a:extLst>
              </a:tr>
              <a:tr h="398327"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Actors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The agents participating in the use case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493816744"/>
                  </a:ext>
                </a:extLst>
              </a:tr>
              <a:tr h="687523"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Stakeholders and Needs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What this use case does to meet stakeholder needs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033100500"/>
                  </a:ext>
                </a:extLst>
              </a:tr>
              <a:tr h="497023"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Preconditions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What must be true before this use case begins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731745412"/>
                  </a:ext>
                </a:extLst>
              </a:tr>
              <a:tr h="398327"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Post conditions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What will be true when this use case ends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186118671"/>
                  </a:ext>
                </a:extLst>
              </a:tr>
              <a:tr h="398327"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Trigger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The event that causes this use case to begin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239223052"/>
                  </a:ext>
                </a:extLst>
              </a:tr>
              <a:tr h="687523"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Basic Flow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The steps in a typical successful instance of this use case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1527679"/>
                  </a:ext>
                </a:extLst>
              </a:tr>
              <a:tr h="687523"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Extensions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The steps in alternative instances of this use case due to variations in normal flow or errors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46818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4604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CDB55-4A1E-4A95-87CA-B5A763B1E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Storyboards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AB0F5F-6EC3-4C56-BF01-5A98796D60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Another dynamic interaction design model is a </a:t>
            </a:r>
            <a:r>
              <a:rPr lang="en-US" b="1" dirty="0"/>
              <a:t>storyboard</a:t>
            </a:r>
          </a:p>
          <a:p>
            <a:r>
              <a:rPr lang="en-US" dirty="0"/>
              <a:t>A storyboard shows different screen layout diagrams connected with arrows</a:t>
            </a:r>
          </a:p>
          <a:p>
            <a:pPr lvl="1"/>
            <a:r>
              <a:rPr lang="en-US" dirty="0"/>
              <a:t>The arrows show either the passage of time or responses to events</a:t>
            </a:r>
          </a:p>
          <a:p>
            <a:r>
              <a:rPr lang="en-US" dirty="0"/>
              <a:t>Use case descriptions can describe what is happening in interactions, but storyboards show what it looks like</a:t>
            </a:r>
          </a:p>
          <a:p>
            <a:r>
              <a:rPr lang="en-US" dirty="0"/>
              <a:t>Like screen layout diagrams, they will usually start simple and then become more detailed</a:t>
            </a:r>
          </a:p>
        </p:txBody>
      </p:sp>
    </p:spTree>
    <p:extLst>
      <p:ext uri="{BB962C8B-B14F-4D97-AF65-F5344CB8AC3E}">
        <p14:creationId xmlns:p14="http://schemas.microsoft.com/office/powerpoint/2010/main" val="472599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3BEAC-53C4-4645-9CF0-8288E5906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case models and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3E185A-31F3-438D-A352-F1B3971583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Use case models can be helpful at the requirements stage</a:t>
            </a:r>
          </a:p>
          <a:p>
            <a:r>
              <a:rPr lang="en-US" dirty="0"/>
              <a:t>Even with use case descriptions, they don't give enough information about requirements that are not connected to interactions</a:t>
            </a:r>
          </a:p>
          <a:p>
            <a:pPr lvl="1"/>
            <a:r>
              <a:rPr lang="en-US" dirty="0"/>
              <a:t>Like processing the data once it's been received</a:t>
            </a:r>
          </a:p>
          <a:p>
            <a:pPr lvl="1"/>
            <a:r>
              <a:rPr lang="en-US" dirty="0"/>
              <a:t>Or non-functional requirements</a:t>
            </a:r>
          </a:p>
          <a:p>
            <a:r>
              <a:rPr lang="en-US" dirty="0"/>
              <a:t>They're good at showing interactions but not necessarily how to build the system that makes those interactions work</a:t>
            </a:r>
          </a:p>
          <a:p>
            <a:r>
              <a:rPr lang="en-US" dirty="0"/>
              <a:t>In short, use case models are useful but not enough</a:t>
            </a:r>
          </a:p>
          <a:p>
            <a:r>
              <a:rPr lang="en-US" dirty="0"/>
              <a:t>Use case models can help elaborate PBIs during sprints</a:t>
            </a:r>
          </a:p>
        </p:txBody>
      </p:sp>
    </p:spTree>
    <p:extLst>
      <p:ext uri="{BB962C8B-B14F-4D97-AF65-F5344CB8AC3E}">
        <p14:creationId xmlns:p14="http://schemas.microsoft.com/office/powerpoint/2010/main" val="1208905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CF0B9-88A0-4522-8D2C-B4FCA38CF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Interaction design processes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9A07EF-424E-42B0-9380-C2E6B70718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Interaction design should move from abstract models to more concrete, refined ones</a:t>
            </a:r>
          </a:p>
          <a:p>
            <a:r>
              <a:rPr lang="en-US" dirty="0"/>
              <a:t>From stakeholder needs, you can make a use case diagram</a:t>
            </a:r>
          </a:p>
          <a:p>
            <a:r>
              <a:rPr lang="en-US" dirty="0"/>
              <a:t>These can be elaborated with use case descriptions</a:t>
            </a:r>
          </a:p>
          <a:p>
            <a:r>
              <a:rPr lang="en-US" dirty="0"/>
              <a:t>Screen layout diagrams and storyboards help with design and getting feedback</a:t>
            </a:r>
          </a:p>
          <a:p>
            <a:r>
              <a:rPr lang="en-US" b="1" dirty="0"/>
              <a:t>Usability testing</a:t>
            </a:r>
            <a:r>
              <a:rPr lang="en-US" dirty="0"/>
              <a:t> uses experiments with test subjects to see if they can interact with the product</a:t>
            </a:r>
          </a:p>
          <a:p>
            <a:pPr lvl="1"/>
            <a:r>
              <a:rPr lang="en-US" dirty="0"/>
              <a:t>Testing doesn't have to be on the full, polished product</a:t>
            </a:r>
          </a:p>
          <a:p>
            <a:pPr lvl="1"/>
            <a:r>
              <a:rPr lang="en-US" dirty="0"/>
              <a:t>Measurement could be:</a:t>
            </a:r>
          </a:p>
          <a:p>
            <a:pPr lvl="2"/>
            <a:r>
              <a:rPr lang="en-US" dirty="0"/>
              <a:t>Asking the subjects questions about their experience</a:t>
            </a:r>
          </a:p>
          <a:p>
            <a:pPr lvl="2"/>
            <a:r>
              <a:rPr lang="en-US" dirty="0"/>
              <a:t>Counting their errors</a:t>
            </a:r>
          </a:p>
          <a:p>
            <a:pPr lvl="2"/>
            <a:r>
              <a:rPr lang="en-US" dirty="0"/>
              <a:t>Measuring time taken to accomplish tasks</a:t>
            </a:r>
          </a:p>
        </p:txBody>
      </p:sp>
    </p:spTree>
    <p:extLst>
      <p:ext uri="{BB962C8B-B14F-4D97-AF65-F5344CB8AC3E}">
        <p14:creationId xmlns:p14="http://schemas.microsoft.com/office/powerpoint/2010/main" val="2830903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2FEEE-CF6B-40A3-B2E1-26043C48E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Crash Course on Java Swing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EDC27E-4A8A-4DEF-9338-0098E2F59F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4549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JOptionPane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8040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JOptionPane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JOptionPane</a:t>
            </a:r>
            <a:r>
              <a:rPr lang="en-US" dirty="0"/>
              <a:t> class provides static methods for:</a:t>
            </a:r>
          </a:p>
          <a:p>
            <a:pPr lvl="1"/>
            <a:r>
              <a:rPr lang="en-US" dirty="0"/>
              <a:t>Displaying a message</a:t>
            </a:r>
          </a:p>
          <a:p>
            <a:pPr lvl="1"/>
            <a:r>
              <a:rPr lang="en-US" dirty="0"/>
              <a:t>Asking a question</a:t>
            </a:r>
          </a:p>
          <a:p>
            <a:r>
              <a:rPr lang="en-US" dirty="0"/>
              <a:t>Although it is possible to create a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JOptionPane</a:t>
            </a:r>
            <a:r>
              <a:rPr lang="en-US" dirty="0"/>
              <a:t> object, you almost never do</a:t>
            </a:r>
          </a:p>
          <a:p>
            <a:r>
              <a:rPr lang="en-US" dirty="0"/>
              <a:t>Just call the static methods</a:t>
            </a:r>
          </a:p>
          <a:p>
            <a:pPr lvl="1"/>
            <a:r>
              <a:rPr lang="en-US" dirty="0"/>
              <a:t>Which means typing a lot of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JOptionPane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46117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did we talk about last time?</a:t>
            </a:r>
          </a:p>
          <a:p>
            <a:r>
              <a:rPr lang="en-US" dirty="0"/>
              <a:t>Software quality assurance</a:t>
            </a:r>
          </a:p>
        </p:txBody>
      </p:sp>
    </p:spTree>
    <p:extLst>
      <p:ext uri="{BB962C8B-B14F-4D97-AF65-F5344CB8AC3E}">
        <p14:creationId xmlns:p14="http://schemas.microsoft.com/office/powerpoint/2010/main" val="1586980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showMessageDialog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 example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display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"This is a message."</a:t>
            </a:r>
            <a:r>
              <a:rPr lang="en-US" dirty="0"/>
              <a:t> you could call the following: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3048000"/>
            <a:ext cx="10972800" cy="12192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 anchor="ctr">
            <a:normAutofit/>
          </a:bodyPr>
          <a:lstStyle/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32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JOptionPane.showMessageDialog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32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null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,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32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		"This is a message."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);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1637" y="4648200"/>
            <a:ext cx="3948725" cy="1750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625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a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75193"/>
            <a:ext cx="7162800" cy="2949207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Most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JOptionPane</a:t>
            </a:r>
            <a:r>
              <a:rPr lang="en-US" dirty="0"/>
              <a:t> methods have many overloads</a:t>
            </a:r>
          </a:p>
          <a:p>
            <a:r>
              <a:rPr lang="en-US" dirty="0"/>
              <a:t>If you want to put a title on the window, you can pass it in as the third parameter</a:t>
            </a:r>
          </a:p>
          <a:p>
            <a:r>
              <a:rPr lang="en-US" dirty="0"/>
              <a:t>But this overloaded method also requires an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/>
              <a:t> parameter that says what kind of message you want</a:t>
            </a:r>
          </a:p>
          <a:p>
            <a:r>
              <a:rPr lang="en-US" dirty="0"/>
              <a:t>To add the title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"Window Title"</a:t>
            </a:r>
            <a:r>
              <a:rPr lang="en-US" dirty="0"/>
              <a:t>, you might call the following method:</a:t>
            </a:r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4724400"/>
            <a:ext cx="10972800" cy="19050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 anchor="ctr">
            <a:normAutofit/>
          </a:bodyPr>
          <a:lstStyle/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32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JOptionPane.showMessageDialog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32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null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,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32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		"This is a message."</a:t>
            </a:r>
            <a:r>
              <a:rPr lang="en-US" sz="3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en-US" sz="32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"Window Title"</a:t>
            </a:r>
            <a:r>
              <a:rPr lang="en-US" sz="3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,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3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32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JOptionPane.PLAIN_MESSAGE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);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7069" y="2362200"/>
            <a:ext cx="3855332" cy="1708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723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icons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75193"/>
            <a:ext cx="10972800" cy="2720608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You can choose an icon associated with one of the following constants:</a:t>
            </a:r>
          </a:p>
          <a:p>
            <a:pPr lvl="1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ERROR_MESSAGE</a:t>
            </a:r>
          </a:p>
          <a:p>
            <a:pPr lvl="1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INFORMATION_MESSAGE</a:t>
            </a:r>
          </a:p>
          <a:p>
            <a:pPr lvl="1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WARNING_MESSAGE</a:t>
            </a:r>
          </a:p>
          <a:p>
            <a:pPr lvl="1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QUESTION_MESSAGE</a:t>
            </a:r>
          </a:p>
          <a:p>
            <a:pPr lvl="1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PLAIN_MESSAGE</a:t>
            </a:r>
          </a:p>
          <a:p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09600" y="4800600"/>
            <a:ext cx="10972800" cy="14478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 anchor="ctr">
            <a:normAutofit fontScale="92500" lnSpcReduction="10000"/>
          </a:bodyPr>
          <a:lstStyle/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32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JOptionPane.showMessageDialog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32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null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,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32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		"Danger, Will Robinson!"</a:t>
            </a:r>
            <a:r>
              <a:rPr lang="en-US" sz="3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en-US" sz="32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"Danger!"</a:t>
            </a:r>
            <a:r>
              <a:rPr lang="en-US" sz="3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,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3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32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JOptionPane.WARNING_MESSAGE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);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9453" y="2514600"/>
            <a:ext cx="4126523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975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showConfirmDialog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What if you don't just want to display a message?</a:t>
            </a:r>
          </a:p>
          <a:p>
            <a:r>
              <a:rPr lang="en-US" dirty="0"/>
              <a:t>You could also display a prompt with yes, no, and cancel buttons, using the following method signature</a:t>
            </a:r>
          </a:p>
          <a:p>
            <a:pPr marL="118872" indent="0">
              <a:buNone/>
            </a:pP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showConfirmDialog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(Component parent, </a:t>
            </a:r>
          </a:p>
          <a:p>
            <a:pPr marL="118872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	Object message)</a:t>
            </a:r>
          </a:p>
          <a:p>
            <a:r>
              <a:rPr lang="en-US" dirty="0"/>
              <a:t>This method will display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message</a:t>
            </a:r>
            <a:r>
              <a:rPr lang="en-US" dirty="0"/>
              <a:t> and return one of the following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/>
              <a:t> constants inside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JOptionPane</a:t>
            </a:r>
            <a:r>
              <a:rPr lang="en-US" dirty="0"/>
              <a:t>:</a:t>
            </a:r>
          </a:p>
          <a:p>
            <a:pPr lvl="1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YES_OPTION</a:t>
            </a:r>
          </a:p>
          <a:p>
            <a:pPr lvl="1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NO_OPTION</a:t>
            </a:r>
          </a:p>
          <a:p>
            <a:pPr lvl="1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CANCEL_OPTION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266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showConfirmDialog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75193"/>
            <a:ext cx="10972800" cy="2949208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Hitting the X in the corner is the same as Cancel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1676400"/>
            <a:ext cx="10972800" cy="22098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 anchor="ctr">
            <a:normAutofit fontScale="70000" lnSpcReduction="20000"/>
          </a:bodyPr>
          <a:lstStyle/>
          <a:p>
            <a:pPr marL="118872" indent="0">
              <a:buNone/>
            </a:pPr>
            <a:r>
              <a:rPr lang="en-US" sz="3200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 answer = </a:t>
            </a: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JOptionPane.showConfirmDialog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32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null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, </a:t>
            </a:r>
          </a:p>
          <a:p>
            <a:pPr marL="118872" indent="0">
              <a:buNone/>
            </a:pPr>
            <a:r>
              <a:rPr lang="en-US" sz="32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3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"Do you want to break it down funky style?"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118872" indent="0">
              <a:buNone/>
            </a:pPr>
            <a:r>
              <a:rPr lang="en-US" sz="32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(answer == </a:t>
            </a:r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JOptionPane.YES_OPTION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118872" indent="0">
              <a:buNone/>
            </a:pP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JOptionPane.showMessageDialog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32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3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"Dope!"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118872" indent="0">
              <a:buNone/>
            </a:pPr>
            <a:r>
              <a:rPr lang="en-US" sz="32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r>
              <a:rPr lang="en-US" sz="32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else </a:t>
            </a:r>
            <a:r>
              <a:rPr lang="en-US" sz="32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118872"/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JOptionPane.showMessageDialog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32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3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"Weak!"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118872"/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4648200"/>
            <a:ext cx="4933461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069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showInputDialog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more flexible option for input is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showInputDialog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dirty="0"/>
              <a:t>It allows the user to type arbitrary text into a box</a:t>
            </a:r>
          </a:p>
          <a:p>
            <a:r>
              <a:rPr lang="en-US" dirty="0"/>
              <a:t>Be careful with the return value</a:t>
            </a:r>
          </a:p>
          <a:p>
            <a:pPr lvl="1"/>
            <a:r>
              <a:rPr lang="en-US" dirty="0"/>
              <a:t>If they cancel, it's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</a:p>
          <a:p>
            <a:pPr lvl="1"/>
            <a:r>
              <a:rPr lang="en-US" dirty="0"/>
              <a:t>They might put crazy spaces at the beginning and end (use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trim()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Numbers have to be converted from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n-US" dirty="0"/>
              <a:t> values</a:t>
            </a:r>
          </a:p>
          <a:p>
            <a:r>
              <a:rPr lang="en-US" dirty="0"/>
              <a:t>Signature:</a:t>
            </a:r>
          </a:p>
          <a:p>
            <a:pPr marL="118872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String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showInputDialog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(Component parent, 	Object message)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448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showInputDialog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input dialog asks a pressing question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As with other methods, there are overloaded versions that allow for titles, icons, and other options</a:t>
            </a:r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2362200"/>
            <a:ext cx="10972800" cy="14478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 anchor="ctr">
            <a:normAutofit fontScale="92500" lnSpcReduction="10000"/>
          </a:bodyPr>
          <a:lstStyle/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3200" b="1" dirty="0">
                <a:latin typeface="Courier New" pitchFamily="49" charset="0"/>
                <a:cs typeface="Courier New" pitchFamily="49" charset="0"/>
              </a:rPr>
              <a:t>String answer = </a:t>
            </a: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JOptionPane.showInputDialog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32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null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, 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32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32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"Why does a mouse when it spins?"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);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4876800"/>
            <a:ext cx="4114800" cy="1727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602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JFrame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8185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JFrame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JOptionPane</a:t>
            </a:r>
            <a:r>
              <a:rPr lang="en-US" dirty="0"/>
              <a:t> was fine for creating a limited range of dialogs</a:t>
            </a:r>
          </a:p>
          <a:p>
            <a:r>
              <a:rPr lang="en-US" dirty="0"/>
              <a:t>If we want to make a whole window, we use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JFrame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/>
              <a:t>Java uses the term frame instead of window, probably because of concerns about lawsuits from Microsoft</a:t>
            </a:r>
          </a:p>
          <a:p>
            <a:r>
              <a:rPr lang="en-US" dirty="0"/>
              <a:t>But when you hear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JFrame</a:t>
            </a:r>
            <a:r>
              <a:rPr lang="en-US" dirty="0"/>
              <a:t>, think "main window"</a:t>
            </a:r>
          </a:p>
        </p:txBody>
      </p:sp>
    </p:spTree>
    <p:extLst>
      <p:ext uri="{BB962C8B-B14F-4D97-AF65-F5344CB8AC3E}">
        <p14:creationId xmlns:p14="http://schemas.microsoft.com/office/powerpoint/2010/main" val="180829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or extending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designing a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JFrame</a:t>
            </a:r>
            <a:r>
              <a:rPr lang="en-US" dirty="0"/>
              <a:t>, there are two meaningful options:</a:t>
            </a:r>
          </a:p>
          <a:p>
            <a:pPr lvl="1"/>
            <a:r>
              <a:rPr lang="en-US" dirty="0"/>
              <a:t>Creating a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JFrame</a:t>
            </a:r>
            <a:r>
              <a:rPr lang="en-US" dirty="0"/>
              <a:t> object and adding stuff to it inside of some other class</a:t>
            </a:r>
          </a:p>
          <a:p>
            <a:pPr lvl="1"/>
            <a:r>
              <a:rPr lang="en-US" dirty="0"/>
              <a:t>Extending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JFrame</a:t>
            </a:r>
            <a:r>
              <a:rPr lang="en-US" dirty="0"/>
              <a:t> with your own class, making your class a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JFrame</a:t>
            </a:r>
            <a:r>
              <a:rPr lang="en-US" dirty="0"/>
              <a:t> plus more</a:t>
            </a:r>
          </a:p>
          <a:p>
            <a:r>
              <a:rPr lang="en-US" dirty="0"/>
              <a:t>It doesn't really matter which one you pick</a:t>
            </a:r>
          </a:p>
          <a:p>
            <a:r>
              <a:rPr lang="en-US" dirty="0"/>
              <a:t>To keep things simple, we'll create a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JFrame</a:t>
            </a:r>
            <a:r>
              <a:rPr lang="en-US" dirty="0"/>
              <a:t> object instead of extending the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JFrame</a:t>
            </a:r>
            <a:r>
              <a:rPr lang="en-US" dirty="0"/>
              <a:t> class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693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096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JFrame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75192"/>
            <a:ext cx="5867400" cy="3330209"/>
          </a:xfrm>
        </p:spPr>
        <p:txBody>
          <a:bodyPr>
            <a:normAutofit/>
          </a:bodyPr>
          <a:lstStyle/>
          <a:p>
            <a:r>
              <a:rPr lang="en-US" dirty="0"/>
              <a:t>To create a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JFrame</a:t>
            </a:r>
            <a:r>
              <a:rPr lang="en-US" dirty="0"/>
              <a:t>, we will usually call its constructor that takes a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n-US" dirty="0"/>
              <a:t>, giving it a title</a:t>
            </a:r>
          </a:p>
          <a:p>
            <a:r>
              <a:rPr lang="en-US" dirty="0"/>
              <a:t>Then, we have to make it visible so that we can see it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44471" y="5105401"/>
            <a:ext cx="10972801" cy="12954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 anchor="ctr">
            <a:normAutofit/>
          </a:bodyPr>
          <a:lstStyle/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JFrame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 frame = </a:t>
            </a:r>
            <a:r>
              <a:rPr lang="en-US" sz="32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JFrame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32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"A Window"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frame.setVisible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32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true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);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0" y="1748070"/>
            <a:ext cx="3893949" cy="3148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310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setSize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75193"/>
            <a:ext cx="10972800" cy="287300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The code from the previous slide will make a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JFrame</a:t>
            </a:r>
            <a:r>
              <a:rPr lang="en-US" dirty="0"/>
              <a:t> and make it visible</a:t>
            </a:r>
          </a:p>
          <a:p>
            <a:r>
              <a:rPr lang="en-US" dirty="0"/>
              <a:t>However, it will probably be so small that you won't even notice it</a:t>
            </a:r>
          </a:p>
          <a:p>
            <a:r>
              <a:rPr lang="en-US" dirty="0"/>
              <a:t>To deal with this problem, you should set its size, ideally before you make it visible</a:t>
            </a:r>
          </a:p>
          <a:p>
            <a:pPr lvl="1"/>
            <a:r>
              <a:rPr lang="en-US" dirty="0"/>
              <a:t>Its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setSize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 method takes two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/>
              <a:t> values: width and height in pixels</a:t>
            </a:r>
          </a:p>
          <a:p>
            <a:r>
              <a:rPr lang="en-US" dirty="0"/>
              <a:t>Eventually, once we add widgets to a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JFrame</a:t>
            </a:r>
            <a:r>
              <a:rPr lang="en-US" dirty="0"/>
              <a:t>, we can simply call its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pack()</a:t>
            </a:r>
            <a:r>
              <a:rPr lang="en-US" dirty="0"/>
              <a:t> method, which will make it take up the amount of space it needs to fit everything</a:t>
            </a:r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599" y="4800600"/>
            <a:ext cx="10972801" cy="12954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 anchor="ctr">
            <a:normAutofit fontScale="92500" lnSpcReduction="20000"/>
          </a:bodyPr>
          <a:lstStyle/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JFrame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 frame = </a:t>
            </a:r>
            <a:r>
              <a:rPr lang="en-US" sz="32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JFrame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32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"A Window"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frame.setSize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(500, 400);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frame.setVisible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32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true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2769611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setDefaultCloseOperation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75192"/>
            <a:ext cx="10972800" cy="4854207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Next, you'll notice that closing the window doesn't end the program</a:t>
            </a:r>
          </a:p>
          <a:p>
            <a:pPr lvl="1"/>
            <a:r>
              <a:rPr lang="en-US" dirty="0"/>
              <a:t>The little red square on </a:t>
            </a:r>
            <a:r>
              <a:rPr lang="en-US"/>
              <a:t>the IntelliJ </a:t>
            </a:r>
            <a:r>
              <a:rPr lang="en-US" dirty="0"/>
              <a:t>Console is still clickable, meaning that the program is running</a:t>
            </a:r>
          </a:p>
          <a:p>
            <a:r>
              <a:rPr lang="en-US" dirty="0"/>
              <a:t>By default, closing the window by clicking its X only hides the window</a:t>
            </a:r>
          </a:p>
          <a:p>
            <a:r>
              <a:rPr lang="en-US" dirty="0"/>
              <a:t>By calling the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setDefaultCloseOperation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, we can make it so that the default operations is dispose (getting rid of the window)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Many books suggest passing in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JFrame.EXIT_ON_CLOSE</a:t>
            </a:r>
            <a:r>
              <a:rPr lang="en-US" dirty="0"/>
              <a:t>, but you </a:t>
            </a:r>
            <a:r>
              <a:rPr lang="en-US" b="1" dirty="0"/>
              <a:t>should not!</a:t>
            </a:r>
          </a:p>
          <a:p>
            <a:r>
              <a:rPr lang="en-US" dirty="0"/>
              <a:t>Doing so will kill the rest of your program like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System.exit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599" y="3886200"/>
            <a:ext cx="10972801" cy="14478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 anchor="ctr">
            <a:normAutofit fontScale="77500" lnSpcReduction="20000"/>
          </a:bodyPr>
          <a:lstStyle/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JFrame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 frame = </a:t>
            </a:r>
            <a:r>
              <a:rPr lang="en-US" sz="32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JFrame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32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"A Window"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frame.setSize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(500, 400);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frame.setDefaultCloseOperation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JFrame.DISPOSE_ON_CLOSE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frame.setVisible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32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true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2780315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Widgets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0187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Widgets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Widget</a:t>
            </a:r>
            <a:r>
              <a:rPr lang="en-US" dirty="0"/>
              <a:t> is a generic term for a wide range of GUI controls</a:t>
            </a:r>
          </a:p>
          <a:p>
            <a:pPr lvl="1"/>
            <a:r>
              <a:rPr lang="en-US" dirty="0"/>
              <a:t>Buttons</a:t>
            </a:r>
          </a:p>
          <a:p>
            <a:pPr lvl="1"/>
            <a:r>
              <a:rPr lang="en-US" dirty="0"/>
              <a:t>Labels (allowing us to put text or images on a GUI)</a:t>
            </a:r>
          </a:p>
          <a:p>
            <a:pPr lvl="1"/>
            <a:r>
              <a:rPr lang="en-US" dirty="0"/>
              <a:t>Text fields</a:t>
            </a:r>
          </a:p>
          <a:p>
            <a:pPr lvl="1"/>
            <a:r>
              <a:rPr lang="en-US" dirty="0"/>
              <a:t>Text areas (like text fields but larger)</a:t>
            </a:r>
          </a:p>
          <a:p>
            <a:pPr lvl="1"/>
            <a:r>
              <a:rPr lang="en-US" dirty="0"/>
              <a:t>Menus</a:t>
            </a:r>
          </a:p>
          <a:p>
            <a:pPr lvl="1"/>
            <a:r>
              <a:rPr lang="en-US" dirty="0"/>
              <a:t>Checkboxes</a:t>
            </a:r>
          </a:p>
          <a:p>
            <a:pPr lvl="1"/>
            <a:r>
              <a:rPr lang="en-US" dirty="0"/>
              <a:t>Radio buttons</a:t>
            </a:r>
          </a:p>
          <a:p>
            <a:pPr lvl="1"/>
            <a:r>
              <a:rPr lang="en-US" dirty="0"/>
              <a:t>Lists</a:t>
            </a:r>
          </a:p>
          <a:p>
            <a:pPr lvl="1"/>
            <a:r>
              <a:rPr lang="en-US" dirty="0"/>
              <a:t>Combo boxes</a:t>
            </a:r>
          </a:p>
          <a:p>
            <a:pPr lvl="1"/>
            <a:r>
              <a:rPr lang="en-US" dirty="0"/>
              <a:t>Sliders</a:t>
            </a:r>
          </a:p>
        </p:txBody>
      </p:sp>
    </p:spTree>
    <p:extLst>
      <p:ext uri="{BB962C8B-B14F-4D97-AF65-F5344CB8AC3E}">
        <p14:creationId xmlns:p14="http://schemas.microsoft.com/office/powerpoint/2010/main" val="2486600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JButton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75193"/>
            <a:ext cx="10972800" cy="3254008"/>
          </a:xfrm>
        </p:spPr>
        <p:txBody>
          <a:bodyPr>
            <a:normAutofit/>
          </a:bodyPr>
          <a:lstStyle/>
          <a:p>
            <a:r>
              <a:rPr lang="en-US" dirty="0"/>
              <a:t>A button you can click on is provided by the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JButton</a:t>
            </a:r>
            <a:r>
              <a:rPr lang="en-US" dirty="0"/>
              <a:t> class</a:t>
            </a:r>
          </a:p>
          <a:p>
            <a:r>
              <a:rPr lang="en-US" dirty="0"/>
              <a:t>A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JButton</a:t>
            </a:r>
            <a:r>
              <a:rPr lang="en-US" dirty="0"/>
              <a:t> is usually created with text or an image</a:t>
            </a:r>
          </a:p>
          <a:p>
            <a:r>
              <a:rPr lang="en-US" dirty="0"/>
              <a:t>Just creating the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JButton</a:t>
            </a:r>
            <a:r>
              <a:rPr lang="en-US" dirty="0"/>
              <a:t> doesn't do anything</a:t>
            </a:r>
          </a:p>
          <a:p>
            <a:r>
              <a:rPr lang="en-US" dirty="0"/>
              <a:t>You have to add it to a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JFrame</a:t>
            </a:r>
            <a:r>
              <a:rPr lang="en-US" dirty="0"/>
              <a:t> (or other container) to see it</a:t>
            </a:r>
          </a:p>
          <a:p>
            <a:r>
              <a:rPr lang="en-US" dirty="0"/>
              <a:t>Right now, we're just creating the buttons</a:t>
            </a:r>
          </a:p>
          <a:p>
            <a:r>
              <a:rPr lang="en-US" dirty="0"/>
              <a:t>Later, we'll learn how to add actions to them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599" y="5181600"/>
            <a:ext cx="10972801" cy="9906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 anchor="ctr">
            <a:normAutofit/>
          </a:bodyPr>
          <a:lstStyle/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JButton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 button = </a:t>
            </a:r>
            <a:r>
              <a:rPr lang="en-US" sz="32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JButton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32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"Push me!"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3516641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a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JButton</a:t>
            </a:r>
            <a:r>
              <a:rPr lang="en-US" dirty="0"/>
              <a:t> to a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JFrame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75193"/>
            <a:ext cx="6705600" cy="2187207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Once you've created a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JButton</a:t>
            </a:r>
            <a:r>
              <a:rPr lang="en-US" dirty="0"/>
              <a:t>, you can add it to a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JFrame</a:t>
            </a:r>
            <a:r>
              <a:rPr lang="en-US" dirty="0"/>
              <a:t> by calling the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add()</a:t>
            </a:r>
            <a:r>
              <a:rPr lang="en-US" dirty="0"/>
              <a:t> method on the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JFrame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/>
              <a:t>All GUI containers have an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add()</a:t>
            </a:r>
            <a:r>
              <a:rPr lang="en-US" dirty="0"/>
              <a:t> method that allows us to add a widget to it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599" y="4572000"/>
            <a:ext cx="10972801" cy="19812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 anchor="ctr">
            <a:normAutofit fontScale="70000" lnSpcReduction="20000"/>
          </a:bodyPr>
          <a:lstStyle/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JFrame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 frame = </a:t>
            </a:r>
            <a:r>
              <a:rPr lang="en-US" sz="32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JFrame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32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"A Window"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frame.setSize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(500, 400);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frame.setDefaultCloseOperation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JFrame.DISPOSE_ON_CLOSE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JButton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 button = </a:t>
            </a:r>
            <a:r>
              <a:rPr lang="en-US" sz="32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JButton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32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"Push me!"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frame.add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(button);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frame.setVisible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32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true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);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1840" y="1600200"/>
            <a:ext cx="348476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200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to different parts of a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JFrame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75193"/>
            <a:ext cx="10972800" cy="2492008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By default, a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JFrame</a:t>
            </a:r>
            <a:r>
              <a:rPr lang="en-US" dirty="0"/>
              <a:t> uses a layout manager called the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BorderLayout</a:t>
            </a:r>
            <a:r>
              <a:rPr lang="en-US" dirty="0"/>
              <a:t> that has five region</a:t>
            </a:r>
          </a:p>
          <a:p>
            <a:r>
              <a:rPr lang="en-US" dirty="0"/>
              <a:t>Calling the simplest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add()</a:t>
            </a:r>
            <a:r>
              <a:rPr lang="en-US" dirty="0"/>
              <a:t> method adds a widget to the center, which stretches to take up all available space</a:t>
            </a:r>
          </a:p>
          <a:p>
            <a:r>
              <a:rPr lang="en-US" dirty="0"/>
              <a:t>You can specify that you're adding to:</a:t>
            </a:r>
          </a:p>
          <a:p>
            <a:pPr lvl="1"/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BorderLayout.CENTER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BorderLayout.NORTH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BorderLayout.SOUTH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BorderLayout.EAST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BorderLayout.WEST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80999" y="4267201"/>
            <a:ext cx="6781801" cy="2362199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 anchor="ctr">
            <a:normAutofit fontScale="55000" lnSpcReduction="20000"/>
          </a:bodyPr>
          <a:lstStyle/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JButton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centerButton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32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JButton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32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"Push me!"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frame.add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centerButton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BorderLayout.CENTER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JButton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northButton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32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JButton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32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"Cold"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frame.add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northButton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BorderLayout.NORTH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JButton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southButton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32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JButton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32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"Hot"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frame.add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southButton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BorderLayout.SOUTH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JButton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eastButton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32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JButton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32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"Sunrise"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frame.add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eastButton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BorderLayout.EAST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JButton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westButton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32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JButton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32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"Sunset"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frame.add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westButton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BorderLayout.WEST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);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0" y="2886075"/>
            <a:ext cx="4629150" cy="374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308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Displaying an icon on a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JButton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75192"/>
            <a:ext cx="6019800" cy="3558808"/>
          </a:xfrm>
        </p:spPr>
        <p:txBody>
          <a:bodyPr>
            <a:normAutofit/>
          </a:bodyPr>
          <a:lstStyle/>
          <a:p>
            <a:r>
              <a:rPr lang="en-US" dirty="0"/>
              <a:t>You can also make a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JButton</a:t>
            </a:r>
            <a:r>
              <a:rPr lang="en-US" dirty="0"/>
              <a:t> with an image instead of text</a:t>
            </a:r>
          </a:p>
          <a:p>
            <a:r>
              <a:rPr lang="en-US" dirty="0"/>
              <a:t>To do so, you create an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ImageIcon</a:t>
            </a:r>
            <a:r>
              <a:rPr lang="en-US" dirty="0"/>
              <a:t> and pass that to the constructor of the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JButton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/>
              <a:t>You'll need the path to an image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00" y="1784157"/>
            <a:ext cx="4280162" cy="3461118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09599" y="5486400"/>
            <a:ext cx="10972801" cy="9144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 anchor="ctr">
            <a:normAutofit fontScale="70000" lnSpcReduction="20000"/>
          </a:bodyPr>
          <a:lstStyle/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JButton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bowieButton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32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JButton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32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ImageIcon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32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"bowie.jpg"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));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frame.add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bowieButton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BorderLayout.CENTER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);	</a:t>
            </a:r>
          </a:p>
        </p:txBody>
      </p:sp>
    </p:spTree>
    <p:extLst>
      <p:ext uri="{BB962C8B-B14F-4D97-AF65-F5344CB8AC3E}">
        <p14:creationId xmlns:p14="http://schemas.microsoft.com/office/powerpoint/2010/main" val="533773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JLabel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75192"/>
            <a:ext cx="5715000" cy="3177808"/>
          </a:xfrm>
        </p:spPr>
        <p:txBody>
          <a:bodyPr>
            <a:normAutofit/>
          </a:bodyPr>
          <a:lstStyle/>
          <a:p>
            <a:r>
              <a:rPr lang="en-US" dirty="0"/>
              <a:t>A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JLabel</a:t>
            </a:r>
            <a:r>
              <a:rPr lang="en-US" dirty="0"/>
              <a:t> is like a button you can't click</a:t>
            </a:r>
          </a:p>
          <a:p>
            <a:r>
              <a:rPr lang="en-US" dirty="0"/>
              <a:t>Its constructors work just like the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JButton</a:t>
            </a:r>
            <a:r>
              <a:rPr lang="en-US" dirty="0"/>
              <a:t> ones</a:t>
            </a:r>
          </a:p>
          <a:p>
            <a:r>
              <a:rPr lang="en-US" dirty="0"/>
              <a:t>It allows you to display text or an image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599" y="5105400"/>
            <a:ext cx="10972801" cy="15240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 anchor="ctr">
            <a:normAutofit fontScale="70000" lnSpcReduction="20000"/>
          </a:bodyPr>
          <a:lstStyle/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JLabel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nameLabel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32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JLabel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32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"David Bowie"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JLabel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bowieLabel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32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JLabel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32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ImageIcon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32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"bowie.jpg"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));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frame.add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nameLabel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BorderLayout.NORTH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frame.add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bowieLabel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BorderLayout.CENTER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);	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800" y="1579386"/>
            <a:ext cx="4171950" cy="337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636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tatic1.1.sqspcdn.com/static/f/709071/18179419/1336951257447/missjeanbrodie-maggie.jpg?token=6jVGHdUyWwAsykh2PnpGCh5yuH4%3D">
            <a:extLst>
              <a:ext uri="{FF2B5EF4-FFF2-40B4-BE49-F238E27FC236}">
                <a16:creationId xmlns:a16="http://schemas.microsoft.com/office/drawing/2014/main" id="{12D39C67-0C9C-4A84-AFAA-6B2CC8B220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5035897" cy="416242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aggie Smith's 'Downton Abbey,' 'Harry Potter' co-stars pay tribute after  her death">
            <a:extLst>
              <a:ext uri="{FF2B5EF4-FFF2-40B4-BE49-F238E27FC236}">
                <a16:creationId xmlns:a16="http://schemas.microsoft.com/office/drawing/2014/main" id="{4F40CE1A-30BA-4FA6-9E43-33BF2CCBCB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2850931"/>
            <a:ext cx="5907176" cy="377846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vealed: What Dame Maggie Smith said about her role as one of the most  popular characters in Downton Abbey | Daily Mail Online">
            <a:extLst>
              <a:ext uri="{FF2B5EF4-FFF2-40B4-BE49-F238E27FC236}">
                <a16:creationId xmlns:a16="http://schemas.microsoft.com/office/drawing/2014/main" id="{226F1B11-39F2-4A92-9AC0-898E5A3DC8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472962" y="0"/>
            <a:ext cx="4719038" cy="68580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aggieficent on X: &quot;Maggie Smith in Clash of the Titans, 1981, directed by  Desmond Davis https://t.co/tZReUatStN&quot; / X">
            <a:extLst>
              <a:ext uri="{FF2B5EF4-FFF2-40B4-BE49-F238E27FC236}">
                <a16:creationId xmlns:a16="http://schemas.microsoft.com/office/drawing/2014/main" id="{78EA77D0-6EF7-4B39-B930-468E5192C0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70720" y="521841"/>
            <a:ext cx="3767420" cy="4485024"/>
          </a:xfrm>
          <a:prstGeom prst="rect">
            <a:avLst/>
          </a:prstGeom>
          <a:noFill/>
          <a:effectLst>
            <a:softEdge rad="254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9A3FA95-3ECF-4B3B-9A00-5526EED75CA3}"/>
              </a:ext>
            </a:extLst>
          </p:cNvPr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25000">
                <a:schemeClr val="tx1"/>
              </a:gs>
              <a:gs pos="0">
                <a:schemeClr val="tx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Maggie Smith 1934 - 2024</a:t>
            </a:r>
          </a:p>
        </p:txBody>
      </p:sp>
    </p:spTree>
    <p:extLst>
      <p:ext uri="{BB962C8B-B14F-4D97-AF65-F5344CB8AC3E}">
        <p14:creationId xmlns:p14="http://schemas.microsoft.com/office/powerpoint/2010/main" val="19615023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JTextField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75193"/>
            <a:ext cx="6629400" cy="310160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JTextField</a:t>
            </a:r>
            <a:r>
              <a:rPr lang="en-US" dirty="0"/>
              <a:t> allows a user to enter a (short) amount of text</a:t>
            </a:r>
          </a:p>
          <a:p>
            <a:r>
              <a:rPr lang="en-US" dirty="0"/>
              <a:t>Usually, you'll need a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JLabel</a:t>
            </a:r>
            <a:r>
              <a:rPr lang="en-US" dirty="0"/>
              <a:t> to tell the person what they should enter</a:t>
            </a:r>
          </a:p>
          <a:p>
            <a:r>
              <a:rPr lang="en-US" dirty="0"/>
              <a:t>The example is ugly because the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JLabel</a:t>
            </a:r>
            <a:r>
              <a:rPr lang="en-US" dirty="0"/>
              <a:t> and the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JTextField</a:t>
            </a:r>
            <a:r>
              <a:rPr lang="en-US" dirty="0"/>
              <a:t> don't fill the 500 x 400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JFrame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599" y="4876800"/>
            <a:ext cx="10972801" cy="15240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 anchor="ctr">
            <a:normAutofit fontScale="70000" lnSpcReduction="20000"/>
          </a:bodyPr>
          <a:lstStyle/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JLabel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messageLabel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32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JLabel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32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"Enter the magic words:"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JTextField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magicField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32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JTextField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frame.add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messageLabel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BorderLayout.NORTH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frame.add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magicField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BorderLayout.SOUTH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);		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400" y="1643474"/>
            <a:ext cx="3810000" cy="3080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9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JTextArea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775192"/>
            <a:ext cx="6705600" cy="291931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JTextField</a:t>
            </a:r>
            <a:r>
              <a:rPr lang="en-US" dirty="0"/>
              <a:t> is for entering small pieces of information</a:t>
            </a:r>
          </a:p>
          <a:p>
            <a:pPr lvl="1"/>
            <a:r>
              <a:rPr lang="en-US" dirty="0"/>
              <a:t>Name</a:t>
            </a:r>
          </a:p>
          <a:p>
            <a:pPr lvl="1"/>
            <a:r>
              <a:rPr lang="en-US" dirty="0"/>
              <a:t>Address</a:t>
            </a:r>
          </a:p>
          <a:p>
            <a:pPr lvl="1"/>
            <a:r>
              <a:rPr lang="en-US" dirty="0"/>
              <a:t>Telephone number</a:t>
            </a:r>
          </a:p>
          <a:p>
            <a:r>
              <a:rPr lang="en-US" dirty="0"/>
              <a:t>For larger texts, we can use a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JTextArea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599" y="4876800"/>
            <a:ext cx="10972801" cy="15240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 anchor="ctr">
            <a:normAutofit fontScale="85000" lnSpcReduction="20000"/>
          </a:bodyPr>
          <a:lstStyle/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JLabel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storyLabel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32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JLabel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32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"Write a story:"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JTextArea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storyArea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32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JTextArea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frame.add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storyLabel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BorderLayout.NORTH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frame.add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storyArea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BorderLayout.CENTER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);		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3825" y="1590472"/>
            <a:ext cx="3838575" cy="3104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234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Layout Managers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15062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Layout managers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When you add a widget to a 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JFrame</a:t>
            </a:r>
            <a:r>
              <a:rPr lang="en-US" sz="2800" dirty="0"/>
              <a:t> (or to a 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JPanel</a:t>
            </a:r>
            <a:r>
              <a:rPr lang="en-US" sz="2800" dirty="0"/>
              <a:t>), its layout manager determines how it will be arranged</a:t>
            </a:r>
          </a:p>
          <a:p>
            <a:r>
              <a:rPr lang="en-US" sz="2800" dirty="0"/>
              <a:t>There are lots of layout managers, but it's worth mentioning four:</a:t>
            </a:r>
          </a:p>
          <a:p>
            <a:pPr lvl="1"/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BorderLayout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GridLayout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FlowLayout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BoxLayout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/>
              <a:t>We won't talk about 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BoxLayout</a:t>
            </a:r>
            <a:r>
              <a:rPr lang="en-US" sz="2400" dirty="0"/>
              <a:t>, but you should look it up</a:t>
            </a:r>
          </a:p>
          <a:p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BoxLayout</a:t>
            </a:r>
            <a:r>
              <a:rPr lang="en-US" sz="2400" dirty="0"/>
              <a:t> makes it easy to arrange widgets in a horizontal or vertical line, with different amount of spacing between widgets</a:t>
            </a:r>
          </a:p>
        </p:txBody>
      </p:sp>
    </p:spTree>
    <p:extLst>
      <p:ext uri="{BB962C8B-B14F-4D97-AF65-F5344CB8AC3E}">
        <p14:creationId xmlns:p14="http://schemas.microsoft.com/office/powerpoint/2010/main" val="3158424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BorderLayout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75192"/>
            <a:ext cx="6934200" cy="4625609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BorderLayout</a:t>
            </a:r>
            <a:r>
              <a:rPr lang="en-US" dirty="0"/>
              <a:t> is the default layout for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JFrame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/>
              <a:t>When you add widgets, you can specify the location as one of five regions:</a:t>
            </a:r>
          </a:p>
          <a:p>
            <a:pPr lvl="1"/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BorderLayout.NORTH</a:t>
            </a:r>
            <a:r>
              <a:rPr lang="en-US" dirty="0"/>
              <a:t> stretches the width of the container on the top</a:t>
            </a:r>
          </a:p>
          <a:p>
            <a:pPr lvl="1"/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BorderLayout.SOUTH</a:t>
            </a:r>
            <a:r>
              <a:rPr lang="en-US" dirty="0"/>
              <a:t> stretches the width of the container on the bottom</a:t>
            </a:r>
          </a:p>
          <a:p>
            <a:pPr lvl="1"/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BorderLayout.EAST</a:t>
            </a:r>
            <a:r>
              <a:rPr lang="en-US" dirty="0"/>
              <a:t> sits on the right of the container, stretching to fill all the space between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NORTH</a:t>
            </a:r>
            <a:r>
              <a:rPr lang="en-US" dirty="0"/>
              <a:t> and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SOUTH</a:t>
            </a:r>
          </a:p>
          <a:p>
            <a:pPr lvl="1"/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BorderLayout.WEST</a:t>
            </a:r>
            <a:r>
              <a:rPr lang="en-US" dirty="0"/>
              <a:t> sits on the left of the container, stretching to fill all the space between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NORTH</a:t>
            </a:r>
            <a:r>
              <a:rPr lang="en-US" dirty="0"/>
              <a:t> and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SOUTH</a:t>
            </a:r>
          </a:p>
          <a:p>
            <a:pPr lvl="1"/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BorderLayout.CENTER</a:t>
            </a:r>
            <a:r>
              <a:rPr lang="en-US" dirty="0"/>
              <a:t> sits in the middle of the container and stretches to fill all available space</a:t>
            </a:r>
          </a:p>
          <a:p>
            <a:r>
              <a:rPr lang="en-US" dirty="0"/>
              <a:t>If you don't specify where you're adding a widget, it adds to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CENTER</a:t>
            </a:r>
          </a:p>
          <a:p>
            <a:r>
              <a:rPr lang="en-US" dirty="0"/>
              <a:t>If you add more than one widget to a region, the new one </a:t>
            </a:r>
            <a:r>
              <a:rPr lang="en-US" b="1" dirty="0"/>
              <a:t>replaces</a:t>
            </a:r>
            <a:r>
              <a:rPr lang="en-US" dirty="0"/>
              <a:t> the old</a:t>
            </a:r>
          </a:p>
          <a:p>
            <a:r>
              <a:rPr lang="en-US" dirty="0"/>
              <a:t>Unused regions disappear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0" y="2216333"/>
            <a:ext cx="4420828" cy="3574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4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GridLayout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75193"/>
            <a:ext cx="6781800" cy="3101608"/>
          </a:xfrm>
        </p:spPr>
        <p:txBody>
          <a:bodyPr>
            <a:normAutofit fontScale="92500"/>
          </a:bodyPr>
          <a:lstStyle/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GridLayout</a:t>
            </a:r>
            <a:r>
              <a:rPr lang="en-US" dirty="0"/>
              <a:t> allows you to create a grid with a specific number of rows and columns</a:t>
            </a:r>
          </a:p>
          <a:p>
            <a:r>
              <a:rPr lang="en-US" dirty="0"/>
              <a:t>All the cells in the grid are the same size</a:t>
            </a:r>
          </a:p>
          <a:p>
            <a:r>
              <a:rPr lang="en-US" dirty="0"/>
              <a:t>As you add widgets, they fill each row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6200" y="1579386"/>
            <a:ext cx="3886200" cy="3142545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09599" y="4800600"/>
            <a:ext cx="10972801" cy="1901952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 anchor="ctr">
            <a:normAutofit fontScale="70000" lnSpcReduction="20000"/>
          </a:bodyPr>
          <a:lstStyle/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frame.setLayout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32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GridLayout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(4, 5));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32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for 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32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 row = 0; row &lt; 4; ++row) {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32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32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for 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32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 column = 0; column &lt; 5; ++column) {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3200" b="1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frame.add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32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JButton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32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""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 + (row * 5 + column + 1)));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3200" b="1" dirty="0">
                <a:latin typeface="Courier New" pitchFamily="49" charset="0"/>
                <a:cs typeface="Courier New" pitchFamily="49" charset="0"/>
              </a:rPr>
              <a:t>	}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3200" b="1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193144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FlowLayout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75192"/>
            <a:ext cx="4876800" cy="4854208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FlowLayout</a:t>
            </a:r>
            <a:r>
              <a:rPr lang="en-US" dirty="0"/>
              <a:t> is the default layout manager for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JPanel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/>
              <a:t>Widgets are arranged in centered rows in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FlowLayout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/>
              <a:t>If you keep adding widgets to a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FlowLayout</a:t>
            </a:r>
            <a:r>
              <a:rPr lang="en-US" dirty="0"/>
              <a:t>, they'll fill the current row until there's no more room </a:t>
            </a:r>
          </a:p>
          <a:p>
            <a:r>
              <a:rPr lang="en-US" dirty="0"/>
              <a:t>Then, they'll flow onto the next row</a:t>
            </a:r>
          </a:p>
          <a:p>
            <a:r>
              <a:rPr lang="en-US" dirty="0"/>
              <a:t>It's ugly but easy to use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2800" y="1607554"/>
            <a:ext cx="3477491" cy="2812046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5791200" y="4520299"/>
            <a:ext cx="6116394" cy="2109101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 anchor="ctr">
            <a:normAutofit fontScale="47500" lnSpcReduction="20000"/>
          </a:bodyPr>
          <a:lstStyle/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frame.setLayout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32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FlowLayout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());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frame.add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32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JButton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32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"Flow"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));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frame.add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32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JButton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32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"Flow"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));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frame.add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32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JButton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32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"Flow"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));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frame.add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32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JButton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32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"Your"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));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frame.add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32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JButton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32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"Boat"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));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frame.add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32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JButton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32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"Gently"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));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frame.add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32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JButton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32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"Down"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));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frame.add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32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JButton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32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"The"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));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frame.add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32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JButton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32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"Stream"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));</a:t>
            </a:r>
          </a:p>
        </p:txBody>
      </p:sp>
    </p:spTree>
    <p:extLst>
      <p:ext uri="{BB962C8B-B14F-4D97-AF65-F5344CB8AC3E}">
        <p14:creationId xmlns:p14="http://schemas.microsoft.com/office/powerpoint/2010/main" val="396503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JPanel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JPanel</a:t>
            </a:r>
            <a:r>
              <a:rPr lang="en-US" dirty="0"/>
              <a:t> is an invisible container that:</a:t>
            </a:r>
          </a:p>
          <a:p>
            <a:pPr lvl="1"/>
            <a:r>
              <a:rPr lang="en-US" dirty="0"/>
              <a:t>Acts like a widget in that you can add it to a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JFrame</a:t>
            </a:r>
            <a:r>
              <a:rPr lang="en-US" dirty="0"/>
              <a:t> (or another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JPanel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Can hold other widgets</a:t>
            </a:r>
          </a:p>
          <a:p>
            <a:pPr lvl="1"/>
            <a:r>
              <a:rPr lang="en-US" dirty="0"/>
              <a:t>Can have its layout customized with a layout manager</a:t>
            </a:r>
          </a:p>
          <a:p>
            <a:r>
              <a:rPr lang="en-US" dirty="0"/>
              <a:t>What if you have a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BorderLayout</a:t>
            </a:r>
            <a:r>
              <a:rPr lang="en-US" dirty="0"/>
              <a:t> and you want the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EAST</a:t>
            </a:r>
            <a:r>
              <a:rPr lang="en-US" dirty="0"/>
              <a:t> region to contain widgets arranged with a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GridLayout</a:t>
            </a:r>
            <a:r>
              <a:rPr lang="en-US" dirty="0"/>
              <a:t>?</a:t>
            </a:r>
          </a:p>
          <a:p>
            <a:r>
              <a:rPr lang="en-US" dirty="0"/>
              <a:t>Easy: you create a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JPanel</a:t>
            </a:r>
            <a:r>
              <a:rPr lang="en-US" dirty="0"/>
              <a:t>, set its layout manager to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GridLayout</a:t>
            </a:r>
            <a:r>
              <a:rPr lang="en-US" dirty="0"/>
              <a:t>, add it to the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EAST</a:t>
            </a:r>
            <a:r>
              <a:rPr lang="en-US" dirty="0"/>
              <a:t> region, then add widgets to the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JPanel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595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Complicated layouts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75193"/>
            <a:ext cx="7162800" cy="2711504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For complicated layouts</a:t>
            </a:r>
          </a:p>
          <a:p>
            <a:pPr lvl="1"/>
            <a:r>
              <a:rPr lang="en-US" dirty="0"/>
              <a:t>Sketch out what you want it to look like</a:t>
            </a:r>
          </a:p>
          <a:p>
            <a:pPr lvl="1"/>
            <a:r>
              <a:rPr lang="en-US" dirty="0"/>
              <a:t>Use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BorderLayout</a:t>
            </a:r>
            <a:r>
              <a:rPr lang="en-US" dirty="0" err="1"/>
              <a:t>s</a:t>
            </a:r>
            <a:r>
              <a:rPr lang="en-US" dirty="0"/>
              <a:t> to give components a spatial relationship</a:t>
            </a:r>
          </a:p>
          <a:p>
            <a:pPr lvl="1"/>
            <a:r>
              <a:rPr lang="en-US" dirty="0"/>
              <a:t>Nest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JPanel</a:t>
            </a:r>
            <a:r>
              <a:rPr lang="en-US" dirty="0" err="1"/>
              <a:t>s</a:t>
            </a:r>
            <a:r>
              <a:rPr lang="en-US" dirty="0"/>
              <a:t> inside of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JPanel</a:t>
            </a:r>
            <a:r>
              <a:rPr lang="en-US" dirty="0" err="1"/>
              <a:t>s</a:t>
            </a:r>
            <a:r>
              <a:rPr lang="en-US" dirty="0"/>
              <a:t> (inside of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JPanel</a:t>
            </a:r>
            <a:r>
              <a:rPr lang="en-US" dirty="0" err="1"/>
              <a:t>s</a:t>
            </a:r>
            <a:r>
              <a:rPr lang="en-US" dirty="0"/>
              <a:t>…) if you need to</a:t>
            </a:r>
          </a:p>
          <a:p>
            <a:pPr lvl="1"/>
            <a:r>
              <a:rPr lang="en-US" dirty="0"/>
              <a:t>Use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GridLayout</a:t>
            </a:r>
            <a:r>
              <a:rPr lang="en-US" dirty="0" err="1"/>
              <a:t>s</a:t>
            </a:r>
            <a:r>
              <a:rPr lang="en-US" dirty="0"/>
              <a:t> whenever you want to have a grid</a:t>
            </a:r>
          </a:p>
          <a:p>
            <a:pPr lvl="1"/>
            <a:r>
              <a:rPr lang="en-US" dirty="0"/>
              <a:t>Be patient: it's hard to get it right the first time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0" y="1504188"/>
            <a:ext cx="3688293" cy="2982509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04799" y="4571999"/>
            <a:ext cx="11384493" cy="1981201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 anchor="ctr">
            <a:normAutofit fontScale="55000" lnSpcReduction="20000"/>
          </a:bodyPr>
          <a:lstStyle/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JPanel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buttonPanel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32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JPanel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(new </a:t>
            </a: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GridLayout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(4,1));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buttonPanel.add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32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JButton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32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"Kick"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));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buttonPanel.add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32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JButton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32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"Punch"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));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buttonPanel.add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32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JButton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32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"Backflip"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));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buttonPanel.add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32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JButton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32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"Dodge"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));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frame.add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buttonPanel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BorderLayout.EAST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frame.add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32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JLabel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32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"Karate Story"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), </a:t>
            </a: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BorderLayout.NORTH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frame.add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32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JTextArea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(), </a:t>
            </a: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BorderLayout.CENTER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986648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Action Listeners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464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DA0DB-85F1-402A-81DF-E610BC795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Interaction Design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5CB76A-20BB-446D-95FD-66B5ECC189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6108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buttons do things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We have added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JButton</a:t>
            </a:r>
            <a:r>
              <a:rPr lang="en-US" dirty="0" err="1"/>
              <a:t>s</a:t>
            </a:r>
            <a:r>
              <a:rPr lang="en-US" dirty="0"/>
              <a:t> to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JFrame</a:t>
            </a:r>
            <a:r>
              <a:rPr lang="en-US" dirty="0" err="1"/>
              <a:t>s</a:t>
            </a:r>
            <a:r>
              <a:rPr lang="en-US" dirty="0"/>
              <a:t>, but those buttons don't do anything</a:t>
            </a:r>
          </a:p>
          <a:p>
            <a:r>
              <a:rPr lang="en-US" dirty="0"/>
              <a:t>When clicked, a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JButton</a:t>
            </a:r>
            <a:r>
              <a:rPr lang="en-US" dirty="0"/>
              <a:t> fires an event</a:t>
            </a:r>
          </a:p>
          <a:p>
            <a:r>
              <a:rPr lang="en-US" dirty="0"/>
              <a:t>We need to add an action listener to do something when that event happens</a:t>
            </a:r>
          </a:p>
          <a:p>
            <a:r>
              <a:rPr lang="en-US" dirty="0"/>
              <a:t>A CLI program runs through loops, calls methods, and makes decisions until it runs out of stuff to do</a:t>
            </a:r>
          </a:p>
          <a:p>
            <a:r>
              <a:rPr lang="en-US" dirty="0"/>
              <a:t>GUIs usually have this </a:t>
            </a:r>
            <a:r>
              <a:rPr lang="en-US" b="1" dirty="0"/>
              <a:t>event-based</a:t>
            </a:r>
            <a:r>
              <a:rPr lang="en-US" dirty="0"/>
              <a:t> programming model</a:t>
            </a:r>
          </a:p>
          <a:p>
            <a:r>
              <a:rPr lang="en-US" dirty="0"/>
              <a:t>They sit there, waiting for events to cause methods to get called</a:t>
            </a:r>
          </a:p>
        </p:txBody>
      </p:sp>
    </p:spTree>
    <p:extLst>
      <p:ext uri="{BB962C8B-B14F-4D97-AF65-F5344CB8AC3E}">
        <p14:creationId xmlns:p14="http://schemas.microsoft.com/office/powerpoint/2010/main" val="2946529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ActionListener</a:t>
            </a:r>
            <a:r>
              <a:rPr lang="en-US" dirty="0"/>
              <a:t> interface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What can listen for a </a:t>
            </a:r>
            <a:r>
              <a:rPr lang="en-US" b="1" dirty="0" err="1">
                <a:latin typeface="Courier"/>
              </a:rPr>
              <a:t>JButton</a:t>
            </a:r>
            <a:r>
              <a:rPr lang="en-US" dirty="0"/>
              <a:t> to click?</a:t>
            </a:r>
          </a:p>
          <a:p>
            <a:r>
              <a:rPr lang="en-US" dirty="0"/>
              <a:t>Any object that implements </a:t>
            </a:r>
            <a:r>
              <a:rPr lang="en-US" b="1" dirty="0" err="1">
                <a:latin typeface="Courier"/>
              </a:rPr>
              <a:t>ActionListener</a:t>
            </a:r>
            <a:endParaRPr lang="en-US" b="1" dirty="0">
              <a:latin typeface="Courier"/>
            </a:endParaRPr>
          </a:p>
          <a:p>
            <a:r>
              <a:rPr lang="en-US" b="1" dirty="0" err="1">
                <a:latin typeface="Courier"/>
              </a:rPr>
              <a:t>ActionListener</a:t>
            </a:r>
            <a:r>
              <a:rPr lang="en-US" dirty="0"/>
              <a:t> is an interface like any other with a single abstract method in it:</a:t>
            </a:r>
          </a:p>
          <a:p>
            <a:endParaRPr lang="en-US" dirty="0"/>
          </a:p>
          <a:p>
            <a:pPr marL="118872" indent="0">
              <a:buNone/>
            </a:pPr>
            <a:r>
              <a:rPr lang="en-US" b="1" dirty="0">
                <a:latin typeface="Courier"/>
              </a:rPr>
              <a:t>void </a:t>
            </a:r>
            <a:r>
              <a:rPr lang="en-US" b="1" dirty="0" err="1">
                <a:latin typeface="Courier"/>
              </a:rPr>
              <a:t>actionPerformed</a:t>
            </a:r>
            <a:r>
              <a:rPr lang="en-US" b="1" dirty="0">
                <a:latin typeface="Courier"/>
              </a:rPr>
              <a:t>(</a:t>
            </a:r>
            <a:r>
              <a:rPr lang="en-US" b="1" dirty="0" err="1">
                <a:latin typeface="Courier"/>
              </a:rPr>
              <a:t>ActionEvent</a:t>
            </a:r>
            <a:r>
              <a:rPr lang="en-US" b="1" dirty="0">
                <a:latin typeface="Courier"/>
              </a:rPr>
              <a:t> e);</a:t>
            </a:r>
          </a:p>
          <a:p>
            <a:pPr marL="118872" indent="0">
              <a:buNone/>
            </a:pPr>
            <a:endParaRPr lang="en-US" b="1" dirty="0">
              <a:latin typeface="Courier"/>
            </a:endParaRPr>
          </a:p>
          <a:p>
            <a:r>
              <a:rPr lang="en-US" dirty="0"/>
              <a:t>We need to write a class with such a method</a:t>
            </a:r>
          </a:p>
          <a:p>
            <a:r>
              <a:rPr lang="en-US" dirty="0"/>
              <a:t>We will rarely need to worry about the </a:t>
            </a:r>
            <a:r>
              <a:rPr lang="en-US" b="1" dirty="0" err="1">
                <a:latin typeface="Courier"/>
              </a:rPr>
              <a:t>ActionEvent</a:t>
            </a:r>
            <a:r>
              <a:rPr lang="en-US" dirty="0"/>
              <a:t> object</a:t>
            </a:r>
          </a:p>
          <a:p>
            <a:r>
              <a:rPr lang="en-US" dirty="0"/>
              <a:t>But it does have a </a:t>
            </a:r>
            <a:r>
              <a:rPr lang="en-US" b="1" dirty="0" err="1">
                <a:latin typeface="Courier"/>
              </a:rPr>
              <a:t>getSource</a:t>
            </a:r>
            <a:r>
              <a:rPr lang="en-US" b="1" dirty="0">
                <a:latin typeface="Courier"/>
              </a:rPr>
              <a:t>()</a:t>
            </a:r>
            <a:r>
              <a:rPr lang="en-US" dirty="0"/>
              <a:t> method that will give us the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Object</a:t>
            </a:r>
            <a:r>
              <a:rPr lang="en-US" dirty="0"/>
              <a:t> (often a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JButton</a:t>
            </a:r>
            <a:r>
              <a:rPr lang="en-US" dirty="0"/>
              <a:t>) that fired the event</a:t>
            </a:r>
          </a:p>
        </p:txBody>
      </p:sp>
    </p:spTree>
    <p:extLst>
      <p:ext uri="{BB962C8B-B14F-4D97-AF65-F5344CB8AC3E}">
        <p14:creationId xmlns:p14="http://schemas.microsoft.com/office/powerpoint/2010/main" val="1531003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an action listener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Using an anonymous inner class, we can make an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ActionListener</a:t>
            </a:r>
            <a:r>
              <a:rPr lang="en-US" dirty="0"/>
              <a:t> object right when we need it, for a button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It's ugly, but it works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33400" y="2743200"/>
            <a:ext cx="10972800" cy="2590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>
            <a:normAutofit fontScale="85000" lnSpcReduction="10000"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>
              <a:buNone/>
            </a:pPr>
            <a:r>
              <a:rPr lang="en-US" b="1" dirty="0" err="1">
                <a:latin typeface="Courier New" pitchFamily="49" charset="0"/>
                <a:cs typeface="Courier New" pitchFamily="49" charset="0"/>
              </a:rPr>
              <a:t>JButton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button = 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JButton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"Push me!"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118872" indent="0">
              <a:buNone/>
            </a:pPr>
            <a:r>
              <a:rPr lang="en-US" b="1" dirty="0" err="1">
                <a:latin typeface="Courier New" pitchFamily="49" charset="0"/>
                <a:cs typeface="Courier New" pitchFamily="49" charset="0"/>
              </a:rPr>
              <a:t>button.addActionListener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ActionListener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() {</a:t>
            </a:r>
          </a:p>
          <a:p>
            <a:pPr marL="118872" indent="0"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public void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actionPerformed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ActionEvent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e) {</a:t>
            </a:r>
          </a:p>
          <a:p>
            <a:pPr marL="118872" indent="0"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button.setText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"Ouch!"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); </a:t>
            </a:r>
            <a:r>
              <a:rPr lang="en-US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arbitrary code</a:t>
            </a:r>
          </a:p>
          <a:p>
            <a:pPr marL="118872" indent="0"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	}</a:t>
            </a:r>
          </a:p>
          <a:p>
            <a:pPr marL="118872" indent="0"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}); </a:t>
            </a:r>
            <a:r>
              <a:rPr lang="en-US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ugly: parenthesis for end of method call</a:t>
            </a:r>
          </a:p>
        </p:txBody>
      </p:sp>
    </p:spTree>
    <p:extLst>
      <p:ext uri="{BB962C8B-B14F-4D97-AF65-F5344CB8AC3E}">
        <p14:creationId xmlns:p14="http://schemas.microsoft.com/office/powerpoint/2010/main" val="466957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you might do in an action listener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Call arbitrary methods</a:t>
            </a:r>
          </a:p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setText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 sets the text on many widgets</a:t>
            </a:r>
          </a:p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getText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 gets the text from widgets so you can do something with it</a:t>
            </a:r>
          </a:p>
          <a:p>
            <a:r>
              <a:rPr lang="en-US" dirty="0"/>
              <a:t>Both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setText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 and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getText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 apply to:</a:t>
            </a:r>
          </a:p>
          <a:p>
            <a:pPr lvl="1"/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JButton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JLabel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JTextField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JTextArea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setIcon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 sets the icon on many widgets</a:t>
            </a:r>
          </a:p>
          <a:p>
            <a:pPr lvl="1"/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JButton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JLabel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setEnabled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 can be used to enable and disable buttons</a:t>
            </a:r>
          </a:p>
        </p:txBody>
      </p:sp>
    </p:spTree>
    <p:extLst>
      <p:ext uri="{BB962C8B-B14F-4D97-AF65-F5344CB8AC3E}">
        <p14:creationId xmlns:p14="http://schemas.microsoft.com/office/powerpoint/2010/main" val="2085325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 8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75193"/>
            <a:ext cx="10972800" cy="355880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Before Java 8, we only had two choices:</a:t>
            </a:r>
          </a:p>
          <a:p>
            <a:pPr lvl="1"/>
            <a:r>
              <a:rPr lang="en-US" dirty="0"/>
              <a:t>Make a whole class that implements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ActionListener</a:t>
            </a:r>
            <a:r>
              <a:rPr lang="en-US" dirty="0"/>
              <a:t> and might have to do different actions based on which button fired the event</a:t>
            </a:r>
          </a:p>
          <a:p>
            <a:pPr lvl="1"/>
            <a:r>
              <a:rPr lang="en-US" dirty="0"/>
              <a:t>Make a separate anonymous inner class for every single button, each doing the action for that button</a:t>
            </a:r>
          </a:p>
          <a:p>
            <a:r>
              <a:rPr lang="en-US" dirty="0"/>
              <a:t>Java 8 adds something called lambdas which actually make anonymous inner classes too, but the syntax is much nicer</a:t>
            </a:r>
          </a:p>
          <a:p>
            <a:r>
              <a:rPr lang="en-US" dirty="0"/>
              <a:t>Java 8 style: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33400" y="5181600"/>
            <a:ext cx="10972800" cy="9906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 anchor="ctr">
            <a:normAutofit fontScale="77500" lnSpcReduction="20000"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>
              <a:buNone/>
            </a:pPr>
            <a:r>
              <a:rPr lang="en-US" b="1" dirty="0" err="1">
                <a:latin typeface="Courier New" pitchFamily="49" charset="0"/>
                <a:cs typeface="Courier New" pitchFamily="49" charset="0"/>
              </a:rPr>
              <a:t>JButton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button = 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JButton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"Push me!"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118872" indent="0">
              <a:buNone/>
            </a:pPr>
            <a:r>
              <a:rPr lang="en-US" b="1" dirty="0" err="1">
                <a:latin typeface="Courier New" pitchFamily="49" charset="0"/>
                <a:cs typeface="Courier New" pitchFamily="49" charset="0"/>
              </a:rPr>
              <a:t>button.addActionListener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(e -&gt;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button.setText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"Ouch!"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));</a:t>
            </a:r>
            <a:endParaRPr lang="en-US" b="1" dirty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389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on Java 8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75193"/>
            <a:ext cx="10972800" cy="3558808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An interface with only a single method in it (like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ActionListener</a:t>
            </a:r>
            <a:r>
              <a:rPr lang="en-US" dirty="0"/>
              <a:t>) is called a </a:t>
            </a:r>
            <a:r>
              <a:rPr lang="en-US" b="1" dirty="0"/>
              <a:t>functional interface</a:t>
            </a:r>
          </a:p>
          <a:p>
            <a:r>
              <a:rPr lang="en-US" dirty="0"/>
              <a:t>Java 8 lets us instantiate functional interface by filling out the method:</a:t>
            </a:r>
          </a:p>
          <a:p>
            <a:pPr marL="118872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(Type1 arg1, Type2 arg2, …) -&gt; { /* method body */  }</a:t>
            </a:r>
            <a:r>
              <a:rPr lang="en-US" dirty="0"/>
              <a:t> </a:t>
            </a:r>
          </a:p>
          <a:p>
            <a:r>
              <a:rPr lang="en-US" dirty="0"/>
              <a:t>But if it's possible for the compiler to infer the argument types, they don't have to be written</a:t>
            </a:r>
          </a:p>
          <a:p>
            <a:r>
              <a:rPr lang="en-US" dirty="0"/>
              <a:t>If you only have a single argument, you don't need parentheses</a:t>
            </a:r>
          </a:p>
          <a:p>
            <a:r>
              <a:rPr lang="en-US" dirty="0"/>
              <a:t>And if you only have a single line in your method body, you don't need braces</a:t>
            </a:r>
          </a:p>
          <a:p>
            <a:r>
              <a:rPr lang="en-US" dirty="0"/>
              <a:t>Multi-line example: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33400" y="4648200"/>
            <a:ext cx="10972800" cy="1905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 anchor="ctr">
            <a:normAutofit fontScale="85000" lnSpcReduction="20000"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>
              <a:buNone/>
            </a:pPr>
            <a:r>
              <a:rPr lang="en-US" b="1" dirty="0" err="1">
                <a:latin typeface="Courier New" pitchFamily="49" charset="0"/>
                <a:cs typeface="Courier New" pitchFamily="49" charset="0"/>
              </a:rPr>
              <a:t>JButton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button = 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JButton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"Push me!"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118872" indent="0">
              <a:buNone/>
            </a:pPr>
            <a:r>
              <a:rPr lang="en-US" b="1" dirty="0" err="1">
                <a:latin typeface="Courier New" pitchFamily="49" charset="0"/>
                <a:cs typeface="Courier New" pitchFamily="49" charset="0"/>
              </a:rPr>
              <a:t>button.addActionListener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(e -&gt; {</a:t>
            </a:r>
          </a:p>
          <a:p>
            <a:pPr marL="118872" indent="0"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button.setText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"Ouch!"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118872" indent="0"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button.setEnabled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false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118872" indent="0"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});</a:t>
            </a:r>
            <a:endParaRPr lang="en-US" b="1" dirty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474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Upcoming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time…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Visual </a:t>
            </a:r>
            <a:r>
              <a:rPr lang="en-US"/>
              <a:t>design principles</a:t>
            </a:r>
          </a:p>
          <a:p>
            <a:r>
              <a:rPr lang="en-US" dirty="0"/>
              <a:t>Software engineering design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775192"/>
            <a:ext cx="10972800" cy="4625609"/>
          </a:xfrm>
        </p:spPr>
        <p:txBody>
          <a:bodyPr>
            <a:normAutofit/>
          </a:bodyPr>
          <a:lstStyle/>
          <a:p>
            <a:r>
              <a:rPr lang="en-US" dirty="0"/>
              <a:t>Read Chapter 7: Software Engineering Design for Wednesday</a:t>
            </a:r>
          </a:p>
          <a:p>
            <a:r>
              <a:rPr lang="en-US" dirty="0"/>
              <a:t>Keep working on the draft of Project 2</a:t>
            </a:r>
          </a:p>
          <a:p>
            <a:pPr lvl="1"/>
            <a:r>
              <a:rPr lang="en-US" dirty="0"/>
              <a:t>Due Friday of next week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C3993-BCDA-4486-A1B4-52A0CAD83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Interaction design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16982E13-3F6F-4182-9FAC-AFE9FCC824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/>
              <a:t>Interaction design</a:t>
            </a:r>
            <a:r>
              <a:rPr lang="en-US" dirty="0"/>
              <a:t> is planning out the </a:t>
            </a:r>
            <a:r>
              <a:rPr lang="en-US" b="1" dirty="0"/>
              <a:t>user experience (UX)</a:t>
            </a:r>
            <a:r>
              <a:rPr lang="en-US" dirty="0"/>
              <a:t> for a software product</a:t>
            </a:r>
          </a:p>
          <a:p>
            <a:r>
              <a:rPr lang="en-US" dirty="0"/>
              <a:t>It cares about how the product looks and sounds (and, one day, smells?) and how the user gets output and puts input into it</a:t>
            </a:r>
          </a:p>
          <a:p>
            <a:r>
              <a:rPr lang="en-US" dirty="0"/>
              <a:t>This field used to get little attention from computer scientists, but it's really important</a:t>
            </a:r>
          </a:p>
          <a:p>
            <a:pPr lvl="1"/>
            <a:r>
              <a:rPr lang="en-US" dirty="0"/>
              <a:t>Apple is a great posterchild for showing off the value of UX</a:t>
            </a:r>
          </a:p>
          <a:p>
            <a:pPr lvl="1"/>
            <a:r>
              <a:rPr lang="en-US" dirty="0"/>
              <a:t>Even Microsoft, maligned for its user interfaces, has invested lots of money studying how to make windows and icons easier to use</a:t>
            </a:r>
          </a:p>
          <a:p>
            <a:r>
              <a:rPr lang="en-US" dirty="0"/>
              <a:t>UX is part of the field of </a:t>
            </a:r>
            <a:r>
              <a:rPr lang="en-US" b="1" dirty="0"/>
              <a:t>human computer interaction (HCI)</a:t>
            </a:r>
            <a:r>
              <a:rPr lang="en-US" dirty="0"/>
              <a:t>, which combines ergonomics, physiology, psychology, and graphic design with computer science</a:t>
            </a:r>
          </a:p>
          <a:p>
            <a:r>
              <a:rPr lang="en-US" dirty="0"/>
              <a:t>The quality of a user interface is called its </a:t>
            </a:r>
            <a:r>
              <a:rPr lang="en-US" b="1" dirty="0"/>
              <a:t>usability</a:t>
            </a:r>
          </a:p>
        </p:txBody>
      </p:sp>
    </p:spTree>
    <p:extLst>
      <p:ext uri="{BB962C8B-B14F-4D97-AF65-F5344CB8AC3E}">
        <p14:creationId xmlns:p14="http://schemas.microsoft.com/office/powerpoint/2010/main" val="2565127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D2A0E-EC07-4F40-A15C-961841C84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interaction design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637300-CA78-491D-80B9-E56398454B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Effectiveness:</a:t>
            </a:r>
            <a:r>
              <a:rPr lang="en-US" dirty="0"/>
              <a:t> User can access all the features they need</a:t>
            </a:r>
          </a:p>
          <a:p>
            <a:r>
              <a:rPr lang="en-US" b="1" dirty="0"/>
              <a:t>Efficiency:</a:t>
            </a:r>
            <a:r>
              <a:rPr lang="en-US" dirty="0"/>
              <a:t> Users can achieve their goals quickly</a:t>
            </a:r>
          </a:p>
          <a:p>
            <a:r>
              <a:rPr lang="en-US" b="1" dirty="0"/>
              <a:t>Safety:</a:t>
            </a:r>
            <a:r>
              <a:rPr lang="en-US" dirty="0"/>
              <a:t> Users and computers aren't harmed</a:t>
            </a:r>
          </a:p>
          <a:p>
            <a:r>
              <a:rPr lang="en-US" b="1" dirty="0"/>
              <a:t>Learnability:</a:t>
            </a:r>
            <a:r>
              <a:rPr lang="en-US" dirty="0"/>
              <a:t> Users become proficient quickly</a:t>
            </a:r>
          </a:p>
          <a:p>
            <a:r>
              <a:rPr lang="en-US" b="1" dirty="0"/>
              <a:t>Memorability:</a:t>
            </a:r>
            <a:r>
              <a:rPr lang="en-US" dirty="0"/>
              <a:t> Users regain proficiency quickly after time away from the product</a:t>
            </a:r>
          </a:p>
          <a:p>
            <a:r>
              <a:rPr lang="en-US" b="1" dirty="0"/>
              <a:t>Enjoyability:</a:t>
            </a:r>
            <a:r>
              <a:rPr lang="en-US" dirty="0"/>
              <a:t> Users experience positive emotions when using the product</a:t>
            </a:r>
          </a:p>
          <a:p>
            <a:r>
              <a:rPr lang="en-US" b="1" dirty="0"/>
              <a:t>Beauty:</a:t>
            </a:r>
            <a:r>
              <a:rPr lang="en-US" dirty="0"/>
              <a:t> Users find the product aesthetically pleasing</a:t>
            </a:r>
          </a:p>
        </p:txBody>
      </p:sp>
    </p:spTree>
    <p:extLst>
      <p:ext uri="{BB962C8B-B14F-4D97-AF65-F5344CB8AC3E}">
        <p14:creationId xmlns:p14="http://schemas.microsoft.com/office/powerpoint/2010/main" val="4090717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4B208-DDAC-416E-93AC-8FF1EF0ED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Blackboard: A case study in terrible UX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4A4578-3F2E-4328-AE67-097863C171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75192"/>
            <a:ext cx="10972800" cy="492736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Effectiveness:</a:t>
            </a:r>
            <a:r>
              <a:rPr lang="en-US" dirty="0"/>
              <a:t> Content isn't easily viewable on phones, and some rows at the bottom or columns on the right can't be clicked on, depending on screen size</a:t>
            </a:r>
          </a:p>
          <a:p>
            <a:r>
              <a:rPr lang="en-US" b="1" dirty="0"/>
              <a:t>Efficiency:</a:t>
            </a:r>
            <a:r>
              <a:rPr lang="en-US" dirty="0"/>
              <a:t> It takes something like 7 mouse clicks for me to upload a project feedback form</a:t>
            </a:r>
          </a:p>
          <a:p>
            <a:r>
              <a:rPr lang="en-US" b="1" dirty="0"/>
              <a:t>Safety:</a:t>
            </a:r>
            <a:r>
              <a:rPr lang="en-US" dirty="0"/>
              <a:t> My wrists hurts after 7 clicks × 24 students</a:t>
            </a:r>
          </a:p>
          <a:p>
            <a:r>
              <a:rPr lang="en-US" b="1" dirty="0"/>
              <a:t>Learnability:</a:t>
            </a:r>
            <a:r>
              <a:rPr lang="en-US" dirty="0"/>
              <a:t> There are features of Blackboard that students never learn about, and issues like the collapsing navigation bar cause perennial problems</a:t>
            </a:r>
          </a:p>
          <a:p>
            <a:r>
              <a:rPr lang="en-US" b="1" dirty="0"/>
              <a:t>Memorability:</a:t>
            </a:r>
            <a:r>
              <a:rPr lang="en-US" dirty="0"/>
              <a:t> All the different options for exam timing and turn-in options seem just as confusing each semester</a:t>
            </a:r>
          </a:p>
          <a:p>
            <a:r>
              <a:rPr lang="en-US" b="1" dirty="0"/>
              <a:t>Enjoyability:</a:t>
            </a:r>
            <a:r>
              <a:rPr lang="en-US" dirty="0"/>
              <a:t> I want to kill everyone after using Blackboard</a:t>
            </a:r>
          </a:p>
          <a:p>
            <a:r>
              <a:rPr lang="en-US" b="1" dirty="0"/>
              <a:t>Beauty:</a:t>
            </a:r>
            <a:r>
              <a:rPr lang="en-US" dirty="0"/>
              <a:t> This one is subjective, and I will admit that it looks better than it did 10 years ago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203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5575E-6F8C-4D2A-97D9-1D05EBB61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to do interaction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81DB42-CCB8-4F5D-A1EC-56D4A28558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the past, people were concerned with the computation and threw in UX as an afterthought</a:t>
            </a:r>
          </a:p>
          <a:p>
            <a:r>
              <a:rPr lang="en-US" dirty="0"/>
              <a:t>Now, we realize that UX has a lot to do with the features the product should have</a:t>
            </a:r>
          </a:p>
          <a:p>
            <a:r>
              <a:rPr lang="en-US" dirty="0"/>
              <a:t>Interaction design should be a key part of requirements specification</a:t>
            </a:r>
          </a:p>
          <a:p>
            <a:r>
              <a:rPr lang="en-US" dirty="0"/>
              <a:t>Some agile people think you should do the interaction design during one sprint for the features that will be implemented in the next sprint</a:t>
            </a:r>
          </a:p>
        </p:txBody>
      </p:sp>
    </p:spTree>
    <p:extLst>
      <p:ext uri="{BB962C8B-B14F-4D97-AF65-F5344CB8AC3E}">
        <p14:creationId xmlns:p14="http://schemas.microsoft.com/office/powerpoint/2010/main" val="720503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4882</TotalTime>
  <Words>3771</Words>
  <Application>Microsoft Office PowerPoint</Application>
  <PresentationFormat>Widescreen</PresentationFormat>
  <Paragraphs>439</Paragraphs>
  <Slides>58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8" baseType="lpstr">
      <vt:lpstr>Arial</vt:lpstr>
      <vt:lpstr>Calibri</vt:lpstr>
      <vt:lpstr>Corbel</vt:lpstr>
      <vt:lpstr>Courier</vt:lpstr>
      <vt:lpstr>Courier New</vt:lpstr>
      <vt:lpstr>Times New Roman</vt:lpstr>
      <vt:lpstr>Wingdings</vt:lpstr>
      <vt:lpstr>Wingdings 2</vt:lpstr>
      <vt:lpstr>Wingdings 3</vt:lpstr>
      <vt:lpstr>Module</vt:lpstr>
      <vt:lpstr>COMP 3100</vt:lpstr>
      <vt:lpstr>Last time</vt:lpstr>
      <vt:lpstr>Questions?</vt:lpstr>
      <vt:lpstr>PowerPoint Presentation</vt:lpstr>
      <vt:lpstr>User Interaction Design</vt:lpstr>
      <vt:lpstr>Interaction design</vt:lpstr>
      <vt:lpstr>User interaction design goals</vt:lpstr>
      <vt:lpstr>Blackboard: A case study in terrible UX</vt:lpstr>
      <vt:lpstr>When to do interaction design</vt:lpstr>
      <vt:lpstr>Interaction design  models</vt:lpstr>
      <vt:lpstr>Use case diagrams</vt:lpstr>
      <vt:lpstr>Layout diagrams</vt:lpstr>
      <vt:lpstr>Use case descriptions</vt:lpstr>
      <vt:lpstr>Storyboards</vt:lpstr>
      <vt:lpstr>Use case models and requirements</vt:lpstr>
      <vt:lpstr>Interaction design processes</vt:lpstr>
      <vt:lpstr>Crash Course on Java Swing</vt:lpstr>
      <vt:lpstr>JOptionPane</vt:lpstr>
      <vt:lpstr>JOptionPane</vt:lpstr>
      <vt:lpstr>showMessageDialog() example</vt:lpstr>
      <vt:lpstr>Adding a title</vt:lpstr>
      <vt:lpstr>Different icons</vt:lpstr>
      <vt:lpstr>showConfirmDialog()</vt:lpstr>
      <vt:lpstr>showConfirmDialog() example</vt:lpstr>
      <vt:lpstr>showInputDialog()</vt:lpstr>
      <vt:lpstr>showInputDialog() example</vt:lpstr>
      <vt:lpstr>JFrame</vt:lpstr>
      <vt:lpstr>JFrame</vt:lpstr>
      <vt:lpstr>Creating or extending</vt:lpstr>
      <vt:lpstr>Creating a JFrame</vt:lpstr>
      <vt:lpstr>setSize()</vt:lpstr>
      <vt:lpstr>setDefaultCloseOperation()</vt:lpstr>
      <vt:lpstr>Widgets</vt:lpstr>
      <vt:lpstr>Widgets</vt:lpstr>
      <vt:lpstr>JButton</vt:lpstr>
      <vt:lpstr>Adding a JButton to a JFrame</vt:lpstr>
      <vt:lpstr>Adding to different parts of a JFrame</vt:lpstr>
      <vt:lpstr>Displaying an icon on a JButton</vt:lpstr>
      <vt:lpstr>JLabel</vt:lpstr>
      <vt:lpstr>JTextField</vt:lpstr>
      <vt:lpstr>JTextArea</vt:lpstr>
      <vt:lpstr>Layout Managers</vt:lpstr>
      <vt:lpstr>Layout managers</vt:lpstr>
      <vt:lpstr>BorderLayout</vt:lpstr>
      <vt:lpstr>GridLayout</vt:lpstr>
      <vt:lpstr>FlowLayout</vt:lpstr>
      <vt:lpstr>JPanel</vt:lpstr>
      <vt:lpstr>Complicated layouts</vt:lpstr>
      <vt:lpstr>Action Listeners</vt:lpstr>
      <vt:lpstr>Making buttons do things</vt:lpstr>
      <vt:lpstr>ActionListener interface</vt:lpstr>
      <vt:lpstr>Adding an action listener</vt:lpstr>
      <vt:lpstr>Things you might do in an action listener</vt:lpstr>
      <vt:lpstr>Java 8 style</vt:lpstr>
      <vt:lpstr>More on Java 8 style</vt:lpstr>
      <vt:lpstr>Upcoming</vt:lpstr>
      <vt:lpstr>Next time…</vt:lpstr>
      <vt:lpstr>Reminders</vt:lpstr>
    </vt:vector>
  </TitlesOfParts>
  <Company>Elizabethtown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CS121</dc:title>
  <dc:creator>your username</dc:creator>
  <cp:lastModifiedBy>Wittman, Barry</cp:lastModifiedBy>
  <cp:revision>521</cp:revision>
  <dcterms:created xsi:type="dcterms:W3CDTF">2009-08-24T20:26:10Z</dcterms:created>
  <dcterms:modified xsi:type="dcterms:W3CDTF">2024-09-30T19:31:15Z</dcterms:modified>
</cp:coreProperties>
</file>